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68"/>
  </p:notesMasterIdLst>
  <p:sldIdLst>
    <p:sldId id="568" r:id="rId3"/>
    <p:sldId id="595" r:id="rId4"/>
    <p:sldId id="596" r:id="rId5"/>
    <p:sldId id="610" r:id="rId6"/>
    <p:sldId id="597" r:id="rId7"/>
    <p:sldId id="598" r:id="rId8"/>
    <p:sldId id="599" r:id="rId9"/>
    <p:sldId id="600" r:id="rId10"/>
    <p:sldId id="601" r:id="rId11"/>
    <p:sldId id="602" r:id="rId12"/>
    <p:sldId id="603" r:id="rId13"/>
    <p:sldId id="611" r:id="rId14"/>
    <p:sldId id="604" r:id="rId15"/>
    <p:sldId id="605" r:id="rId16"/>
    <p:sldId id="606" r:id="rId17"/>
    <p:sldId id="607" r:id="rId18"/>
    <p:sldId id="608" r:id="rId19"/>
    <p:sldId id="609" r:id="rId20"/>
    <p:sldId id="612" r:id="rId21"/>
    <p:sldId id="524" r:id="rId22"/>
    <p:sldId id="532" r:id="rId23"/>
    <p:sldId id="526" r:id="rId24"/>
    <p:sldId id="527" r:id="rId25"/>
    <p:sldId id="528" r:id="rId26"/>
    <p:sldId id="529" r:id="rId27"/>
    <p:sldId id="530" r:id="rId28"/>
    <p:sldId id="531" r:id="rId29"/>
    <p:sldId id="533" r:id="rId30"/>
    <p:sldId id="535" r:id="rId31"/>
    <p:sldId id="536" r:id="rId32"/>
    <p:sldId id="537" r:id="rId33"/>
    <p:sldId id="613" r:id="rId34"/>
    <p:sldId id="1360" r:id="rId35"/>
    <p:sldId id="1346" r:id="rId36"/>
    <p:sldId id="1347" r:id="rId37"/>
    <p:sldId id="1348" r:id="rId38"/>
    <p:sldId id="1349" r:id="rId39"/>
    <p:sldId id="1350" r:id="rId40"/>
    <p:sldId id="1351" r:id="rId41"/>
    <p:sldId id="1352" r:id="rId42"/>
    <p:sldId id="1353" r:id="rId43"/>
    <p:sldId id="1354" r:id="rId44"/>
    <p:sldId id="1355" r:id="rId45"/>
    <p:sldId id="1356" r:id="rId46"/>
    <p:sldId id="1357" r:id="rId47"/>
    <p:sldId id="1358" r:id="rId48"/>
    <p:sldId id="1359" r:id="rId49"/>
    <p:sldId id="571" r:id="rId50"/>
    <p:sldId id="574" r:id="rId51"/>
    <p:sldId id="1335" r:id="rId52"/>
    <p:sldId id="1336" r:id="rId53"/>
    <p:sldId id="1337" r:id="rId54"/>
    <p:sldId id="572" r:id="rId55"/>
    <p:sldId id="576" r:id="rId56"/>
    <p:sldId id="1339" r:id="rId57"/>
    <p:sldId id="1340" r:id="rId58"/>
    <p:sldId id="577" r:id="rId59"/>
    <p:sldId id="578" r:id="rId60"/>
    <p:sldId id="581" r:id="rId61"/>
    <p:sldId id="579" r:id="rId62"/>
    <p:sldId id="582" r:id="rId63"/>
    <p:sldId id="583" r:id="rId64"/>
    <p:sldId id="1343" r:id="rId65"/>
    <p:sldId id="585" r:id="rId66"/>
    <p:sldId id="584" r:id="rId67"/>
  </p:sldIdLst>
  <p:sldSz cx="9144000" cy="5143500" type="screen16x9"/>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2000A"/>
    <a:srgbClr val="05172D"/>
    <a:srgbClr val="AE0627"/>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75554" autoAdjust="0"/>
  </p:normalViewPr>
  <p:slideViewPr>
    <p:cSldViewPr snapToGrid="0">
      <p:cViewPr>
        <p:scale>
          <a:sx n="79" d="100"/>
          <a:sy n="79" d="100"/>
        </p:scale>
        <p:origin x="4312" y="13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tags" Target="tags/tag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a:t>
            </a:fld>
            <a:endParaRPr lang="zh-CN" altLang="en-US"/>
          </a:p>
        </p:txBody>
      </p:sp>
    </p:spTree>
    <p:extLst>
      <p:ext uri="{BB962C8B-B14F-4D97-AF65-F5344CB8AC3E}">
        <p14:creationId xmlns:p14="http://schemas.microsoft.com/office/powerpoint/2010/main" val="195832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7814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ja-JP" altLang="en-US" kern="0" dirty="0">
                <a:latin typeface="Microsoft YaHei" panose="020B0503020204020204" pitchFamily="34" charset="-122"/>
                <a:ea typeface="Microsoft YaHei" panose="020B0503020204020204" pitchFamily="34" charset="-122"/>
              </a:rPr>
              <a:t>不同国家的权力地位和经济利益关系</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74792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ja-JP" altLang="en-US" kern="0" dirty="0">
                <a:latin typeface="Microsoft YaHei" panose="020B0503020204020204" pitchFamily="34" charset="-122"/>
                <a:ea typeface="Microsoft YaHei" panose="020B0503020204020204" pitchFamily="34" charset="-122"/>
              </a:rPr>
              <a:t>不同国家的权力地位和经济利益关系</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139470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ja-JP" altLang="en-US" kern="0" dirty="0">
                <a:latin typeface="Microsoft YaHei" panose="020B0503020204020204" pitchFamily="34" charset="-122"/>
                <a:ea typeface="Microsoft YaHei" panose="020B0503020204020204" pitchFamily="34" charset="-122"/>
              </a:rPr>
              <a:t>不同国家的权力地位和经济利益关系</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92923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ja-JP" altLang="en-US" kern="0" dirty="0">
                <a:latin typeface="Microsoft YaHei" panose="020B0503020204020204" pitchFamily="34" charset="-122"/>
                <a:ea typeface="Microsoft YaHei" panose="020B0503020204020204" pitchFamily="34" charset="-122"/>
              </a:rPr>
              <a:t>不同国家的权力地位和经济利益关系</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50401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196825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1944604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2408177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716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34</a:t>
            </a:fld>
            <a:endParaRPr lang="zh-CN" altLang="en-US"/>
          </a:p>
        </p:txBody>
      </p:sp>
    </p:spTree>
    <p:extLst>
      <p:ext uri="{BB962C8B-B14F-4D97-AF65-F5344CB8AC3E}">
        <p14:creationId xmlns:p14="http://schemas.microsoft.com/office/powerpoint/2010/main" val="177039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我们生活在一个网络化的世界中。社交网络把万千用户关联在一起，例如：微信；另一方面，电商网站，比如亚马逊、淘宝，把无数的买家和卖家通过交易的方式关联在一起，比如在双十一，有</a:t>
            </a:r>
            <a:r>
              <a:rPr lang="en-US" altLang="zh-CN" dirty="0"/>
              <a:t>1200</a:t>
            </a:r>
            <a:r>
              <a:rPr lang="zh-CN" altLang="en-US" dirty="0"/>
              <a:t>亿的交易发生，这就意味着大量的用户通过这些交易关联在了一个复杂的网络世界中。这带给我们一个非常重要的问题，如何展示与分析这样庞大和复杂的网络。</a:t>
            </a:r>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810907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35</a:t>
            </a:fld>
            <a:endParaRPr lang="zh-CN" altLang="en-US"/>
          </a:p>
        </p:txBody>
      </p:sp>
    </p:spTree>
    <p:extLst>
      <p:ext uri="{BB962C8B-B14F-4D97-AF65-F5344CB8AC3E}">
        <p14:creationId xmlns:p14="http://schemas.microsoft.com/office/powerpoint/2010/main" val="162501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36</a:t>
            </a:fld>
            <a:endParaRPr lang="zh-CN" altLang="en-US"/>
          </a:p>
        </p:txBody>
      </p:sp>
    </p:spTree>
    <p:extLst>
      <p:ext uri="{BB962C8B-B14F-4D97-AF65-F5344CB8AC3E}">
        <p14:creationId xmlns:p14="http://schemas.microsoft.com/office/powerpoint/2010/main" val="153775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47</a:t>
            </a:fld>
            <a:endParaRPr lang="zh-CN" altLang="en-US" dirty="0"/>
          </a:p>
        </p:txBody>
      </p:sp>
    </p:spTree>
    <p:extLst>
      <p:ext uri="{BB962C8B-B14F-4D97-AF65-F5344CB8AC3E}">
        <p14:creationId xmlns:p14="http://schemas.microsoft.com/office/powerpoint/2010/main" val="121764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4432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2632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578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0627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741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99203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697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a:t>
            </a:fld>
            <a:endParaRPr lang="zh-CN" altLang="en-US"/>
          </a:p>
        </p:txBody>
      </p:sp>
    </p:spTree>
    <p:extLst>
      <p:ext uri="{BB962C8B-B14F-4D97-AF65-F5344CB8AC3E}">
        <p14:creationId xmlns:p14="http://schemas.microsoft.com/office/powerpoint/2010/main" val="1862489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2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1375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855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Degree Centrality{0: 0.1, 1: 0.1, 2: 0.1, 3: 0.4, 4: 0.30000000000000004, 5: 0.2, 6: 0.4, 7: 0.1, 8: 0.1, 9: 0.30000000000000004, 10: 0.1}</a:t>
            </a:r>
          </a:p>
          <a:p>
            <a:endParaRPr lang="en-US" dirty="0"/>
          </a:p>
          <a:p>
            <a:r>
              <a:rPr lang="en-US" dirty="0"/>
              <a:t>Closeness Centrality{0: 0.3225806451612903, 1: 0.3225806451612903, 2: 0.3225806451612903, 3: 0.45454545454545453, 4: 0.5263157894736842, 5: 0.45454545454545453, 6: 0.43478260869565216, 7: 0.3125, 8: 0.3125, 9: 0.5, 10: 0.3448275862068966}</a:t>
            </a:r>
          </a:p>
          <a:p>
            <a:endParaRPr lang="en-US" dirty="0"/>
          </a:p>
          <a:p>
            <a:r>
              <a:rPr lang="en-US" dirty="0" err="1"/>
              <a:t>Betweenness</a:t>
            </a:r>
            <a:r>
              <a:rPr lang="en-US" dirty="0"/>
              <a:t> Centrality{0: 0.0, 1: 0.0, 2: 0.0, 3: 0.5333333333333333, 4: 0.5555555555555556, 5: 0.16666666666666669, 6: 0.4, 7: 0.0, 8: 0.0, 9: 0.3666666666666667, 10: 0.0}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7847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42909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659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177222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直观地展示了全班级的社交情况，展开一下</a:t>
            </a:r>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16192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改图的标号</a:t>
            </a:r>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110334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9</a:t>
            </a:fld>
            <a:endParaRPr lang="zh-CN" altLang="en-US"/>
          </a:p>
        </p:txBody>
      </p:sp>
    </p:spTree>
    <p:extLst>
      <p:ext uri="{BB962C8B-B14F-4D97-AF65-F5344CB8AC3E}">
        <p14:creationId xmlns:p14="http://schemas.microsoft.com/office/powerpoint/2010/main" val="100145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721457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9458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xmlns=""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87662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xmlns=""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3393318148"/>
      </p:ext>
    </p:extLst>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a:extLst>
              <a:ext uri="{FF2B5EF4-FFF2-40B4-BE49-F238E27FC236}">
                <a16:creationId xmlns:a16="http://schemas.microsoft.com/office/drawing/2014/main" xmlns=""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6048204"/>
      </p:ext>
    </p:extLst>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406658645"/>
      </p:ext>
    </p:extLst>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834603108"/>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a:extLst>
              <a:ext uri="{FF2B5EF4-FFF2-40B4-BE49-F238E27FC236}">
                <a16:creationId xmlns:a16="http://schemas.microsoft.com/office/drawing/2014/main" xmlns=""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866669490"/>
      </p:ext>
    </p:extLst>
  </p:cSld>
  <p:clrMapOvr>
    <a:masterClrMapping/>
  </p:clrMapOvr>
  <p:transition spd="slow">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529902479"/>
      </p:ext>
    </p:extLst>
  </p:cSld>
  <p:clrMapOvr>
    <a:masterClrMapping/>
  </p:clrMapOvr>
  <p:transition spd="slow">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64860649"/>
      </p:ext>
    </p:extLst>
  </p:cSld>
  <p:clrMapOvr>
    <a:masterClrMapping/>
  </p:clrMapOvr>
  <p:transition spd="slow">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98487586"/>
      </p:ext>
    </p:extLst>
  </p:cSld>
  <p:clrMapOvr>
    <a:masterClrMapping/>
  </p:clrMapOvr>
  <p:transition spd="slow">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66280133"/>
      </p:ext>
    </p:extLst>
  </p:cSld>
  <p:clrMapOvr>
    <a:masterClrMapping/>
  </p:clrMapOvr>
  <p:transition spd="slow">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87957619"/>
      </p:ext>
    </p:extLst>
  </p:cSld>
  <p:clrMapOvr>
    <a:masterClrMapping/>
  </p:clrMapOvr>
  <p:transition spd="slow">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4559764"/>
      </p:ext>
    </p:extLst>
  </p:cSld>
  <p:clrMapOvr>
    <a:masterClrMapping/>
  </p:clrMapOvr>
  <p:transition spd="slow">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631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77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3197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1.jpg"/><Relationship Id="rId17" Type="http://schemas.openxmlformats.org/officeDocument/2006/relationships/image" Target="../media/image2.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2022/12/2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xmlns="" id="{341F63DC-E866-4077-8215-C471E38E7305}"/>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xmlns="" id="{3FFCFCD4-6DCF-4A23-AD20-AF62BB293DA8}"/>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70" r:id="rId15"/>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xmlns="" id="{341F63DC-E866-4077-8215-C471E38E730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xmlns="" id="{3FFCFCD4-6DCF-4A23-AD20-AF62BB293DA8}"/>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193259551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hyperlink" Target="http://www.niaogebiji.com/article-16711-1.html" TargetMode="External"/><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0.png"/><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0.png"/><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gif"/><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58.jpeg"/><Relationship Id="rId6" Type="http://schemas.openxmlformats.org/officeDocument/2006/relationships/image" Target="../media/image59.jpg"/><Relationship Id="rId7" Type="http://schemas.openxmlformats.org/officeDocument/2006/relationships/image" Target="../media/image60.jp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3" Type="http://schemas.openxmlformats.org/officeDocument/2006/relationships/image" Target="../media/image39.gif"/><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1.png"/><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3.png"/><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20.png"/><Relationship Id="rId5" Type="http://schemas.openxmlformats.org/officeDocument/2006/relationships/image" Target="../media/image64.png"/><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60.png"/><Relationship Id="rId5" Type="http://schemas.openxmlformats.org/officeDocument/2006/relationships/image" Target="../media/image170.png"/><Relationship Id="rId6"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60.png"/><Relationship Id="rId5" Type="http://schemas.openxmlformats.org/officeDocument/2006/relationships/image" Target="../media/image170.png"/><Relationship Id="rId6"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11.png"/><Relationship Id="rId5" Type="http://schemas.openxmlformats.org/officeDocument/2006/relationships/image" Target="../media/image22.png"/><Relationship Id="rId6"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68.png"/><Relationship Id="rId5" Type="http://schemas.openxmlformats.org/officeDocument/2006/relationships/image" Target="../media/image240.png"/><Relationship Id="rId6" Type="http://schemas.openxmlformats.org/officeDocument/2006/relationships/image" Target="../media/image250.png"/><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69.jp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3" Type="http://schemas.openxmlformats.org/officeDocument/2006/relationships/hyperlink" Target="https://www.geeksforgeeks.org/eigenvector-centrality-centrality-measure/" TargetMode="External"/><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11922" y="0"/>
            <a:ext cx="403207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835"/>
          <a:stretch/>
        </p:blipFill>
        <p:spPr>
          <a:xfrm>
            <a:off x="-1" y="0"/>
            <a:ext cx="5111923" cy="5143500"/>
          </a:xfrm>
          <a:prstGeom prst="rect">
            <a:avLst/>
          </a:prstGeom>
        </p:spPr>
      </p:pic>
      <p:sp>
        <p:nvSpPr>
          <p:cNvPr id="6" name="Rectangle 5"/>
          <p:cNvSpPr/>
          <p:nvPr/>
        </p:nvSpPr>
        <p:spPr>
          <a:xfrm>
            <a:off x="5188971" y="662456"/>
            <a:ext cx="3877986" cy="1082348"/>
          </a:xfrm>
          <a:prstGeom prst="rect">
            <a:avLst/>
          </a:prstGeom>
        </p:spPr>
        <p:txBody>
          <a:bodyPr wrap="none">
            <a:spAutoFit/>
          </a:bodyPr>
          <a:lstStyle/>
          <a:p>
            <a:pPr algn="ctr">
              <a:lnSpc>
                <a:spcPct val="150000"/>
              </a:lnSpc>
            </a:pPr>
            <a:r>
              <a:rPr lang="zh-CN" altLang="x-none" sz="4800" b="1" dirty="0" smtClean="0">
                <a:solidFill>
                  <a:prstClr val="white"/>
                </a:solidFill>
                <a:latin typeface="微软雅黑" panose="020B0503020204020204" pitchFamily="34" charset="-122"/>
                <a:ea typeface="微软雅黑" panose="020B0503020204020204" pitchFamily="34" charset="-122"/>
              </a:rPr>
              <a:t>网络</a:t>
            </a:r>
            <a:r>
              <a:rPr lang="zh-CN" altLang="en-US" sz="4800" b="1" dirty="0">
                <a:solidFill>
                  <a:prstClr val="white"/>
                </a:solidFill>
                <a:latin typeface="微软雅黑" panose="020B0503020204020204" pitchFamily="34" charset="-122"/>
                <a:ea typeface="微软雅黑" panose="020B0503020204020204" pitchFamily="34" charset="-122"/>
              </a:rPr>
              <a:t>数据分析</a:t>
            </a:r>
            <a:endParaRPr lang="en-US" sz="4800" dirty="0"/>
          </a:p>
        </p:txBody>
      </p:sp>
      <p:sp>
        <p:nvSpPr>
          <p:cNvPr id="7" name="Rectangle 6"/>
          <p:cNvSpPr/>
          <p:nvPr/>
        </p:nvSpPr>
        <p:spPr>
          <a:xfrm>
            <a:off x="6220501" y="3083150"/>
            <a:ext cx="1507144" cy="461665"/>
          </a:xfrm>
          <a:prstGeom prst="rect">
            <a:avLst/>
          </a:prstGeom>
        </p:spPr>
        <p:txBody>
          <a:bodyPr wrap="none">
            <a:spAutoFit/>
          </a:bodyPr>
          <a:lstStyle/>
          <a:p>
            <a:r>
              <a:rPr lang="zh-CN" altLang="en-US" sz="2400" dirty="0">
                <a:solidFill>
                  <a:prstClr val="white"/>
                </a:solidFill>
                <a:latin typeface="Microsoft YaHei" charset="-122"/>
                <a:ea typeface="Microsoft YaHei" charset="-122"/>
                <a:cs typeface="Microsoft YaHei" charset="-122"/>
              </a:rPr>
              <a:t>范</a:t>
            </a:r>
            <a:r>
              <a:rPr lang="zh-CN" altLang="en-US" sz="2400" dirty="0" smtClean="0">
                <a:solidFill>
                  <a:prstClr val="white"/>
                </a:solidFill>
                <a:latin typeface="Microsoft YaHei" charset="-122"/>
                <a:ea typeface="Microsoft YaHei" charset="-122"/>
                <a:cs typeface="Microsoft YaHei" charset="-122"/>
              </a:rPr>
              <a:t>举教授 </a:t>
            </a:r>
            <a:endParaRPr lang="en-US" sz="2400" dirty="0">
              <a:latin typeface="Microsoft YaHei" charset="-122"/>
              <a:ea typeface="Microsoft YaHei" charset="-122"/>
              <a:cs typeface="Microsoft YaHei" charset="-122"/>
            </a:endParaRPr>
          </a:p>
        </p:txBody>
      </p:sp>
      <p:sp>
        <p:nvSpPr>
          <p:cNvPr id="8" name="Rectangle 7"/>
          <p:cNvSpPr/>
          <p:nvPr/>
        </p:nvSpPr>
        <p:spPr>
          <a:xfrm>
            <a:off x="6000601" y="3882492"/>
            <a:ext cx="2254720" cy="461665"/>
          </a:xfrm>
          <a:prstGeom prst="rect">
            <a:avLst/>
          </a:prstGeom>
        </p:spPr>
        <p:txBody>
          <a:bodyPr wrap="none">
            <a:spAutoFit/>
          </a:bodyPr>
          <a:lstStyle/>
          <a:p>
            <a:r>
              <a:rPr lang="en-US" altLang="zh-CN" sz="2400" dirty="0" err="1">
                <a:solidFill>
                  <a:prstClr val="white"/>
                </a:solidFill>
              </a:rPr>
              <a:t>fanj@ruc.edu.cn</a:t>
            </a:r>
            <a:endParaRPr lang="en-US" sz="2400" dirty="0"/>
          </a:p>
        </p:txBody>
      </p:sp>
    </p:spTree>
    <p:extLst>
      <p:ext uri="{BB962C8B-B14F-4D97-AF65-F5344CB8AC3E}">
        <p14:creationId xmlns:p14="http://schemas.microsoft.com/office/powerpoint/2010/main" val="11028891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1F28BC-ECA8-3B4E-AB2B-295195CB3A4C}"/>
              </a:ext>
            </a:extLst>
          </p:cNvPr>
          <p:cNvSpPr>
            <a:spLocks noGrp="1"/>
          </p:cNvSpPr>
          <p:nvPr>
            <p:ph type="title"/>
          </p:nvPr>
        </p:nvSpPr>
        <p:spPr/>
        <p:txBody>
          <a:bodyPr/>
          <a:lstStyle/>
          <a:p>
            <a:r>
              <a:rPr lang="zh-CN" altLang="en-US" dirty="0"/>
              <a:t>案例分析：自媒体的幂律分布</a:t>
            </a:r>
            <a:endParaRPr lang="en-US" dirty="0"/>
          </a:p>
        </p:txBody>
      </p:sp>
      <p:sp>
        <p:nvSpPr>
          <p:cNvPr id="3" name="Content Placeholder 2">
            <a:extLst>
              <a:ext uri="{FF2B5EF4-FFF2-40B4-BE49-F238E27FC236}">
                <a16:creationId xmlns:a16="http://schemas.microsoft.com/office/drawing/2014/main" xmlns="" id="{9EC0BE29-C54C-3046-94F0-331788261405}"/>
              </a:ext>
            </a:extLst>
          </p:cNvPr>
          <p:cNvSpPr>
            <a:spLocks noGrp="1"/>
          </p:cNvSpPr>
          <p:nvPr>
            <p:ph idx="1"/>
          </p:nvPr>
        </p:nvSpPr>
        <p:spPr>
          <a:xfrm>
            <a:off x="457200" y="3027404"/>
            <a:ext cx="8229600" cy="1728745"/>
          </a:xfrm>
        </p:spPr>
        <p:txBody>
          <a:bodyPr>
            <a:normAutofit/>
          </a:bodyPr>
          <a:lstStyle/>
          <a:p>
            <a:r>
              <a:rPr lang="zh-CN" altLang="en-US" dirty="0"/>
              <a:t>头部账号：既得利益者，上有远虑</a:t>
            </a:r>
          </a:p>
          <a:p>
            <a:r>
              <a:rPr lang="zh-CN" altLang="en-US" dirty="0">
                <a:solidFill>
                  <a:srgbClr val="C00000"/>
                </a:solidFill>
              </a:rPr>
              <a:t>尾部账号：生无可恋，回天乏术</a:t>
            </a:r>
          </a:p>
          <a:p>
            <a:endParaRPr lang="zh-CN" altLang="en-US" dirty="0"/>
          </a:p>
          <a:p>
            <a:endParaRPr lang="en-US" dirty="0"/>
          </a:p>
        </p:txBody>
      </p:sp>
      <p:sp>
        <p:nvSpPr>
          <p:cNvPr id="4" name="Slide Number Placeholder 3">
            <a:extLst>
              <a:ext uri="{FF2B5EF4-FFF2-40B4-BE49-F238E27FC236}">
                <a16:creationId xmlns:a16="http://schemas.microsoft.com/office/drawing/2014/main" xmlns="" id="{CF4CEEB9-3547-2D46-8D7D-6749FC564AFD}"/>
              </a:ext>
            </a:extLst>
          </p:cNvPr>
          <p:cNvSpPr>
            <a:spLocks noGrp="1"/>
          </p:cNvSpPr>
          <p:nvPr>
            <p:ph type="sldNum" sz="quarter" idx="12"/>
          </p:nvPr>
        </p:nvSpPr>
        <p:spPr/>
        <p:txBody>
          <a:bodyPr/>
          <a:lstStyle/>
          <a:p>
            <a:fld id="{E1BEBC7A-FD02-486B-81B5-A845787C689C}" type="slidenum">
              <a:rPr lang="zh-CN" altLang="en-US" smtClean="0"/>
              <a:t>10</a:t>
            </a:fld>
            <a:endParaRPr lang="zh-CN" altLang="en-US"/>
          </a:p>
        </p:txBody>
      </p:sp>
      <p:pic>
        <p:nvPicPr>
          <p:cNvPr id="5" name="Content Placeholder 6">
            <a:extLst>
              <a:ext uri="{FF2B5EF4-FFF2-40B4-BE49-F238E27FC236}">
                <a16:creationId xmlns:a16="http://schemas.microsoft.com/office/drawing/2014/main" xmlns="" id="{3A4D6AC0-ADD5-AD4A-AF33-05C69D048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85377"/>
            <a:ext cx="6649426" cy="1706208"/>
          </a:xfrm>
          <a:prstGeom prst="rect">
            <a:avLst/>
          </a:prstGeom>
        </p:spPr>
      </p:pic>
      <p:sp>
        <p:nvSpPr>
          <p:cNvPr id="15" name="Rectangle 14">
            <a:extLst>
              <a:ext uri="{FF2B5EF4-FFF2-40B4-BE49-F238E27FC236}">
                <a16:creationId xmlns:a16="http://schemas.microsoft.com/office/drawing/2014/main" xmlns="" id="{0518BA0C-DDA9-5B40-A0F8-F7A9BA9904DB}"/>
              </a:ext>
            </a:extLst>
          </p:cNvPr>
          <p:cNvSpPr/>
          <p:nvPr/>
        </p:nvSpPr>
        <p:spPr>
          <a:xfrm>
            <a:off x="1208054" y="4297640"/>
            <a:ext cx="6336704" cy="369332"/>
          </a:xfrm>
          <a:prstGeom prst="rect">
            <a:avLst/>
          </a:prstGeom>
        </p:spPr>
        <p:txBody>
          <a:bodyPr wrap="square">
            <a:spAutoFit/>
          </a:bodyPr>
          <a:lstStyle/>
          <a:p>
            <a:r>
              <a:rPr lang="en-US" dirty="0">
                <a:hlinkClick r:id="rId3"/>
              </a:rPr>
              <a:t>http://www.niaogebiji.com/article-16711-1.html</a:t>
            </a:r>
            <a:endParaRPr lang="en-US" dirty="0"/>
          </a:p>
        </p:txBody>
      </p:sp>
      <p:sp>
        <p:nvSpPr>
          <p:cNvPr id="16" name="TextBox 15">
            <a:extLst>
              <a:ext uri="{FF2B5EF4-FFF2-40B4-BE49-F238E27FC236}">
                <a16:creationId xmlns:a16="http://schemas.microsoft.com/office/drawing/2014/main" xmlns="" id="{93BFCB58-3F76-1447-A0B7-F3EB83AB0367}"/>
              </a:ext>
            </a:extLst>
          </p:cNvPr>
          <p:cNvSpPr txBox="1"/>
          <p:nvPr/>
        </p:nvSpPr>
        <p:spPr>
          <a:xfrm>
            <a:off x="487974" y="4297640"/>
            <a:ext cx="877163" cy="369332"/>
          </a:xfrm>
          <a:prstGeom prst="rect">
            <a:avLst/>
          </a:prstGeom>
          <a:noFill/>
        </p:spPr>
        <p:txBody>
          <a:bodyPr wrap="none" rtlCol="0">
            <a:spAutoFit/>
          </a:bodyPr>
          <a:lstStyle/>
          <a:p>
            <a:r>
              <a:rPr lang="zh-CN" altLang="en-US" dirty="0"/>
              <a:t>来源：</a:t>
            </a:r>
            <a:endParaRPr lang="en-US" dirty="0"/>
          </a:p>
        </p:txBody>
      </p:sp>
      <p:pic>
        <p:nvPicPr>
          <p:cNvPr id="18" name="Picture 17">
            <a:extLst>
              <a:ext uri="{FF2B5EF4-FFF2-40B4-BE49-F238E27FC236}">
                <a16:creationId xmlns:a16="http://schemas.microsoft.com/office/drawing/2014/main" xmlns="" id="{FBA5AC29-F5D1-B340-A0C4-DCECECD00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149" y="2225069"/>
            <a:ext cx="2908373" cy="2168060"/>
          </a:xfrm>
          <a:prstGeom prst="rect">
            <a:avLst/>
          </a:prstGeom>
        </p:spPr>
      </p:pic>
    </p:spTree>
    <p:extLst>
      <p:ext uri="{BB962C8B-B14F-4D97-AF65-F5344CB8AC3E}">
        <p14:creationId xmlns:p14="http://schemas.microsoft.com/office/powerpoint/2010/main" val="1548825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不同领域的</a:t>
            </a:r>
            <a:r>
              <a:rPr lang="zh-CN" altLang="en-US" dirty="0">
                <a:solidFill>
                  <a:srgbClr val="AE0627"/>
                </a:solidFill>
              </a:rPr>
              <a:t>图</a:t>
            </a:r>
            <a:r>
              <a:rPr lang="zh-CN" altLang="en-US" dirty="0"/>
              <a:t>数据</a:t>
            </a:r>
            <a:endParaRPr lang="en-US" dirty="0"/>
          </a:p>
        </p:txBody>
      </p:sp>
      <p:sp>
        <p:nvSpPr>
          <p:cNvPr id="3" name="Content Placeholder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57" y="819150"/>
            <a:ext cx="6867686" cy="3817855"/>
          </a:xfrm>
          <a:prstGeom prst="rect">
            <a:avLst/>
          </a:prstGeom>
        </p:spPr>
      </p:pic>
      <p:sp>
        <p:nvSpPr>
          <p:cNvPr id="6" name="TextBox 5"/>
          <p:cNvSpPr txBox="1"/>
          <p:nvPr/>
        </p:nvSpPr>
        <p:spPr>
          <a:xfrm>
            <a:off x="4804475" y="4590900"/>
            <a:ext cx="4339526"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[Jure</a:t>
            </a:r>
            <a:r>
              <a:rPr lang="zh-CN" altLang="en-US" sz="1200" dirty="0">
                <a:solidFill>
                  <a:schemeClr val="tx1">
                    <a:lumMod val="50000"/>
                    <a:lumOff val="50000"/>
                  </a:schemeClr>
                </a:solidFill>
              </a:rPr>
              <a:t> </a:t>
            </a:r>
            <a:r>
              <a:rPr lang="en-US" altLang="zh-CN" sz="1200" dirty="0" err="1">
                <a:solidFill>
                  <a:schemeClr val="tx1">
                    <a:lumMod val="50000"/>
                    <a:lumOff val="50000"/>
                  </a:schemeClr>
                </a:solidFill>
              </a:rPr>
              <a:t>Leskovec</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CS224W,</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Stanford</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University]</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459212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丰富多彩的</a:t>
            </a:r>
            <a:r>
              <a:rPr lang="zh-CN" altLang="en-US" dirty="0">
                <a:solidFill>
                  <a:srgbClr val="AE0627"/>
                </a:solidFill>
              </a:rPr>
              <a:t>图</a:t>
            </a:r>
            <a:r>
              <a:rPr lang="zh-CN" altLang="en-US" dirty="0"/>
              <a:t>数据</a:t>
            </a:r>
            <a:endParaRPr lang="en-US" dirty="0"/>
          </a:p>
        </p:txBody>
      </p:sp>
      <p:sp>
        <p:nvSpPr>
          <p:cNvPr id="3" name="Content Placeholder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dirty="0"/>
          </a:p>
        </p:txBody>
      </p:sp>
      <p:sp>
        <p:nvSpPr>
          <p:cNvPr id="6" name="TextBox 5"/>
          <p:cNvSpPr txBox="1"/>
          <p:nvPr/>
        </p:nvSpPr>
        <p:spPr>
          <a:xfrm>
            <a:off x="4804475" y="4590900"/>
            <a:ext cx="4339526"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[Jure</a:t>
            </a:r>
            <a:r>
              <a:rPr lang="zh-CN" altLang="en-US" sz="1200" dirty="0">
                <a:solidFill>
                  <a:schemeClr val="tx1">
                    <a:lumMod val="50000"/>
                    <a:lumOff val="50000"/>
                  </a:schemeClr>
                </a:solidFill>
              </a:rPr>
              <a:t> </a:t>
            </a:r>
            <a:r>
              <a:rPr lang="en-US" altLang="zh-CN" sz="1200" dirty="0" err="1">
                <a:solidFill>
                  <a:schemeClr val="tx1">
                    <a:lumMod val="50000"/>
                    <a:lumOff val="50000"/>
                  </a:schemeClr>
                </a:solidFill>
              </a:rPr>
              <a:t>Leskovec</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CS224W,</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Stanford</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University]</a:t>
            </a:r>
            <a:endParaRPr lang="en-US" sz="1200" dirty="0">
              <a:solidFill>
                <a:schemeClr val="tx1">
                  <a:lumMod val="50000"/>
                  <a:lumOff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431" y="767700"/>
            <a:ext cx="6193137" cy="3823200"/>
          </a:xfrm>
          <a:prstGeom prst="rect">
            <a:avLst/>
          </a:prstGeom>
        </p:spPr>
      </p:pic>
    </p:spTree>
    <p:extLst>
      <p:ext uri="{BB962C8B-B14F-4D97-AF65-F5344CB8AC3E}">
        <p14:creationId xmlns:p14="http://schemas.microsoft.com/office/powerpoint/2010/main" val="1679717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3" name="Content Placeholder 2"/>
          <p:cNvSpPr>
            <a:spLocks noGrp="1"/>
          </p:cNvSpPr>
          <p:nvPr>
            <p:ph idx="1"/>
          </p:nvPr>
        </p:nvSpPr>
        <p:spPr>
          <a:xfrm>
            <a:off x="457200" y="819150"/>
            <a:ext cx="3027243" cy="1312515"/>
          </a:xfrm>
        </p:spPr>
        <p:txBody>
          <a:bodyPr>
            <a:normAutofit/>
          </a:bodyPr>
          <a:lstStyle/>
          <a:p>
            <a:r>
              <a:rPr lang="zh-CN" altLang="en-US" dirty="0"/>
              <a:t>使用图模型分析</a:t>
            </a:r>
            <a:r>
              <a:rPr lang="zh-CN" altLang="en-US" dirty="0">
                <a:solidFill>
                  <a:srgbClr val="C00000"/>
                </a:solidFill>
              </a:rPr>
              <a:t>不同领域</a:t>
            </a:r>
            <a:r>
              <a:rPr lang="zh-CN" altLang="en-US" dirty="0"/>
              <a:t>的网络大数据：</a:t>
            </a:r>
            <a:endParaRPr lang="en-US" altLang="zh-CN" dirty="0"/>
          </a:p>
          <a:p>
            <a:pPr lvl="1"/>
            <a:r>
              <a:rPr lang="zh-CN" altLang="en-US" dirty="0"/>
              <a:t>分析美国两党政论博客之间的</a:t>
            </a:r>
            <a:r>
              <a:rPr lang="zh-CN" altLang="en-US" dirty="0">
                <a:solidFill>
                  <a:srgbClr val="C00000"/>
                </a:solidFill>
              </a:rPr>
              <a:t>引用关系</a:t>
            </a:r>
            <a:endParaRPr lang="en-US" dirty="0">
              <a:solidFill>
                <a:srgbClr val="C00000"/>
              </a:solidFill>
            </a:endParaRPr>
          </a:p>
        </p:txBody>
      </p:sp>
      <p:sp>
        <p:nvSpPr>
          <p:cNvPr id="5" name="Rectangle 4"/>
          <p:cNvSpPr/>
          <p:nvPr/>
        </p:nvSpPr>
        <p:spPr>
          <a:xfrm>
            <a:off x="3872195" y="950540"/>
            <a:ext cx="4990454" cy="584775"/>
          </a:xfrm>
          <a:prstGeom prst="rect">
            <a:avLst/>
          </a:prstGeom>
        </p:spPr>
        <p:txBody>
          <a:bodyPr wrap="square">
            <a:spAutoFit/>
          </a:bodyPr>
          <a:lstStyle/>
          <a:p>
            <a:r>
              <a:rPr lang="en-US" altLang="zh-CN" sz="1600" dirty="0">
                <a:latin typeface="Microsoft YaHei" charset="-122"/>
                <a:ea typeface="Microsoft YaHei" charset="-122"/>
              </a:rPr>
              <a:t>2004</a:t>
            </a:r>
            <a:r>
              <a:rPr lang="zh-CN" altLang="en-US" sz="1600" dirty="0">
                <a:latin typeface="Microsoft YaHei" charset="-122"/>
                <a:ea typeface="Microsoft YaHei" charset="-122"/>
              </a:rPr>
              <a:t>年美国大选前，政治博客之间的链接网络</a:t>
            </a:r>
            <a:endParaRPr lang="en-US" altLang="ja-JP" sz="1600" dirty="0">
              <a:latin typeface="Microsoft YaHei" charset="-122"/>
              <a:ea typeface="Microsoft YaHei" charset="-122"/>
            </a:endParaRPr>
          </a:p>
          <a:p>
            <a:r>
              <a:rPr lang="zh-CN" altLang="en-US" sz="1600" dirty="0">
                <a:solidFill>
                  <a:srgbClr val="AE0627"/>
                </a:solidFill>
                <a:latin typeface="Microsoft YaHei" charset="-122"/>
                <a:ea typeface="Microsoft YaHei" charset="-122"/>
              </a:rPr>
              <a:t>你能发现什么特点？</a:t>
            </a:r>
            <a:endParaRPr lang="en-US" sz="1600" dirty="0">
              <a:solidFill>
                <a:srgbClr val="AE0627"/>
              </a:solidFill>
            </a:endParaRPr>
          </a:p>
        </p:txBody>
      </p:sp>
      <p:sp>
        <p:nvSpPr>
          <p:cNvPr id="7" name="TextBox 6"/>
          <p:cNvSpPr txBox="1"/>
          <p:nvPr/>
        </p:nvSpPr>
        <p:spPr>
          <a:xfrm>
            <a:off x="4097437" y="4590900"/>
            <a:ext cx="5046564"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[http://www-</a:t>
            </a:r>
            <a:r>
              <a:rPr lang="en-US" altLang="zh-CN" sz="1200" dirty="0" err="1">
                <a:solidFill>
                  <a:schemeClr val="tx1">
                    <a:lumMod val="50000"/>
                    <a:lumOff val="50000"/>
                  </a:schemeClr>
                </a:solidFill>
              </a:rPr>
              <a:t>personal.umich.edu</a:t>
            </a:r>
            <a:r>
              <a:rPr lang="en-US" altLang="zh-CN" sz="1200" dirty="0">
                <a:solidFill>
                  <a:schemeClr val="tx1">
                    <a:lumMod val="50000"/>
                    <a:lumOff val="50000"/>
                  </a:schemeClr>
                </a:solidFill>
              </a:rPr>
              <a:t>/</a:t>
            </a:r>
            <a:r>
              <a:rPr lang="en-US" altLang="zh-CN" sz="1200" dirty="0" err="1">
                <a:solidFill>
                  <a:schemeClr val="tx1">
                    <a:lumMod val="50000"/>
                    <a:lumOff val="50000"/>
                  </a:schemeClr>
                </a:solidFill>
              </a:rPr>
              <a:t>ladamic</a:t>
            </a:r>
            <a:r>
              <a:rPr lang="en-US" altLang="zh-CN" sz="1200" dirty="0">
                <a:solidFill>
                  <a:schemeClr val="tx1">
                    <a:lumMod val="50000"/>
                    <a:lumOff val="50000"/>
                  </a:schemeClr>
                </a:solidFill>
              </a:rPr>
              <a:t>/</a:t>
            </a:r>
            <a:r>
              <a:rPr lang="en-US" altLang="zh-CN" sz="1200" dirty="0" err="1">
                <a:solidFill>
                  <a:schemeClr val="tx1">
                    <a:lumMod val="50000"/>
                    <a:lumOff val="50000"/>
                  </a:schemeClr>
                </a:solidFill>
              </a:rPr>
              <a:t>img</a:t>
            </a:r>
            <a:r>
              <a:rPr lang="en-US" altLang="zh-CN" sz="1200" dirty="0">
                <a:solidFill>
                  <a:schemeClr val="tx1">
                    <a:lumMod val="50000"/>
                    <a:lumOff val="50000"/>
                  </a:schemeClr>
                </a:solidFill>
              </a:rPr>
              <a:t>/</a:t>
            </a:r>
            <a:r>
              <a:rPr lang="en-US" altLang="zh-CN" sz="1200" dirty="0" err="1">
                <a:solidFill>
                  <a:schemeClr val="tx1">
                    <a:lumMod val="50000"/>
                    <a:lumOff val="50000"/>
                  </a:schemeClr>
                </a:solidFill>
              </a:rPr>
              <a:t>politicalblogs.jpg</a:t>
            </a:r>
            <a:r>
              <a:rPr lang="en-US" altLang="zh-CN" sz="1200" dirty="0">
                <a:solidFill>
                  <a:schemeClr val="tx1">
                    <a:lumMod val="50000"/>
                    <a:lumOff val="50000"/>
                  </a:schemeClr>
                </a:solidFill>
              </a:rPr>
              <a:t>]</a:t>
            </a:r>
            <a:endParaRPr lang="en-US" sz="1200" dirty="0">
              <a:solidFill>
                <a:schemeClr val="tx1">
                  <a:lumMod val="50000"/>
                  <a:lumOff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437" y="1535314"/>
            <a:ext cx="4742905" cy="3055585"/>
          </a:xfrm>
          <a:prstGeom prst="rect">
            <a:avLst/>
          </a:prstGeom>
        </p:spPr>
      </p:pic>
      <p:sp>
        <p:nvSpPr>
          <p:cNvPr id="6" name="TextBox 5"/>
          <p:cNvSpPr txBox="1"/>
          <p:nvPr/>
        </p:nvSpPr>
        <p:spPr>
          <a:xfrm>
            <a:off x="4133418" y="3786038"/>
            <a:ext cx="877163" cy="369332"/>
          </a:xfrm>
          <a:prstGeom prst="rect">
            <a:avLst/>
          </a:prstGeom>
          <a:noFill/>
        </p:spPr>
        <p:txBody>
          <a:bodyPr wrap="none" rtlCol="0">
            <a:spAutoFit/>
          </a:bodyPr>
          <a:lstStyle/>
          <a:p>
            <a:r>
              <a:rPr lang="zh-CN" altLang="en-US" b="1">
                <a:solidFill>
                  <a:srgbClr val="261E96"/>
                </a:solidFill>
                <a:latin typeface="Microsoft YaHei" charset="-122"/>
                <a:ea typeface="Microsoft YaHei" charset="-122"/>
                <a:cs typeface="Microsoft YaHei" charset="-122"/>
              </a:rPr>
              <a:t>民主党</a:t>
            </a:r>
            <a:endParaRPr lang="en-US" b="1" dirty="0">
              <a:solidFill>
                <a:srgbClr val="261E96"/>
              </a:solidFill>
              <a:latin typeface="Microsoft YaHei" charset="-122"/>
              <a:ea typeface="Microsoft YaHei" charset="-122"/>
              <a:cs typeface="Microsoft YaHei" charset="-122"/>
            </a:endParaRPr>
          </a:p>
        </p:txBody>
      </p:sp>
      <p:sp>
        <p:nvSpPr>
          <p:cNvPr id="8" name="TextBox 7"/>
          <p:cNvSpPr txBox="1"/>
          <p:nvPr/>
        </p:nvSpPr>
        <p:spPr>
          <a:xfrm>
            <a:off x="7963179" y="3786038"/>
            <a:ext cx="877163" cy="369332"/>
          </a:xfrm>
          <a:prstGeom prst="rect">
            <a:avLst/>
          </a:prstGeom>
          <a:noFill/>
        </p:spPr>
        <p:txBody>
          <a:bodyPr wrap="none" rtlCol="0">
            <a:spAutoFit/>
          </a:bodyPr>
          <a:lstStyle/>
          <a:p>
            <a:r>
              <a:rPr lang="zh-CN" altLang="en-US" b="1" dirty="0">
                <a:solidFill>
                  <a:srgbClr val="FD2A10"/>
                </a:solidFill>
                <a:latin typeface="Microsoft YaHei" charset="-122"/>
                <a:ea typeface="Microsoft YaHei" charset="-122"/>
                <a:cs typeface="Microsoft YaHei" charset="-122"/>
              </a:rPr>
              <a:t>共和党</a:t>
            </a:r>
            <a:endParaRPr lang="en-US" b="1" dirty="0">
              <a:solidFill>
                <a:srgbClr val="FD2A10"/>
              </a:solidFill>
              <a:latin typeface="Microsoft YaHei" charset="-122"/>
              <a:ea typeface="Microsoft YaHei" charset="-122"/>
              <a:cs typeface="Microsoft YaHei" charset="-122"/>
            </a:endParaRPr>
          </a:p>
        </p:txBody>
      </p:sp>
      <p:sp>
        <p:nvSpPr>
          <p:cNvPr id="9" name="TextBox 8"/>
          <p:cNvSpPr txBox="1"/>
          <p:nvPr/>
        </p:nvSpPr>
        <p:spPr>
          <a:xfrm>
            <a:off x="5540936" y="3985874"/>
            <a:ext cx="2159566" cy="430887"/>
          </a:xfrm>
          <a:prstGeom prst="rect">
            <a:avLst/>
          </a:prstGeom>
          <a:solidFill>
            <a:schemeClr val="bg1"/>
          </a:solidFill>
          <a:ln>
            <a:solidFill>
              <a:srgbClr val="C00000"/>
            </a:solidFill>
          </a:ln>
          <a:effectLst>
            <a:outerShdw blurRad="50800" dist="76200" dir="2700000" algn="tl" rotWithShape="0">
              <a:prstClr val="black">
                <a:alpha val="40000"/>
              </a:prstClr>
            </a:outerShdw>
          </a:effectLst>
        </p:spPr>
        <p:txBody>
          <a:bodyPr wrap="none" rtlCol="0">
            <a:spAutoFit/>
          </a:bodyPr>
          <a:lstStyle/>
          <a:p>
            <a:r>
              <a:rPr lang="zh-CN" altLang="en-US" sz="2200" dirty="0">
                <a:latin typeface="Microsoft YaHei" charset="-122"/>
                <a:ea typeface="Microsoft YaHei" charset="-122"/>
                <a:cs typeface="Microsoft YaHei" charset="-122"/>
              </a:rPr>
              <a:t>美国两党的割裂</a:t>
            </a:r>
            <a:endParaRPr lang="en-US" sz="2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9346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3" name="Content Placeholder 2"/>
          <p:cNvSpPr>
            <a:spLocks noGrp="1"/>
          </p:cNvSpPr>
          <p:nvPr>
            <p:ph idx="1"/>
          </p:nvPr>
        </p:nvSpPr>
        <p:spPr>
          <a:xfrm>
            <a:off x="457200" y="819150"/>
            <a:ext cx="3027243" cy="2850025"/>
          </a:xfrm>
        </p:spPr>
        <p:txBody>
          <a:bodyPr/>
          <a:lstStyle/>
          <a:p>
            <a:r>
              <a:rPr lang="zh-CN" altLang="en-US" dirty="0"/>
              <a:t>使用图模型分析</a:t>
            </a:r>
            <a:r>
              <a:rPr lang="zh-CN" altLang="en-US" dirty="0">
                <a:solidFill>
                  <a:srgbClr val="C00000"/>
                </a:solidFill>
              </a:rPr>
              <a:t>不同领域</a:t>
            </a:r>
            <a:r>
              <a:rPr lang="zh-CN" altLang="en-US" dirty="0"/>
              <a:t>的网络大数据：</a:t>
            </a:r>
            <a:endParaRPr lang="en-US" altLang="zh-CN" dirty="0"/>
          </a:p>
          <a:p>
            <a:pPr lvl="1"/>
            <a:r>
              <a:rPr lang="zh-CN" altLang="en-US" dirty="0">
                <a:solidFill>
                  <a:schemeClr val="tx1">
                    <a:lumMod val="50000"/>
                    <a:lumOff val="50000"/>
                  </a:schemeClr>
                </a:solidFill>
              </a:rPr>
              <a:t>分析美国两党政论博客之间的引用关系</a:t>
            </a:r>
            <a:endParaRPr lang="en-US" dirty="0">
              <a:solidFill>
                <a:schemeClr val="tx1">
                  <a:lumMod val="50000"/>
                  <a:lumOff val="50000"/>
                </a:schemeClr>
              </a:solidFill>
            </a:endParaRPr>
          </a:p>
          <a:p>
            <a:pPr lvl="1"/>
            <a:r>
              <a:rPr lang="zh-CN" altLang="en-US" dirty="0"/>
              <a:t>分析国与国之间的</a:t>
            </a:r>
            <a:r>
              <a:rPr lang="zh-CN" altLang="en-US" dirty="0">
                <a:solidFill>
                  <a:srgbClr val="C00000"/>
                </a:solidFill>
              </a:rPr>
              <a:t>经贸关系</a:t>
            </a:r>
            <a:endParaRPr lang="en-US" dirty="0">
              <a:solidFill>
                <a:srgbClr val="C00000"/>
              </a:solidFill>
            </a:endParaRPr>
          </a:p>
        </p:txBody>
      </p:sp>
      <p:sp>
        <p:nvSpPr>
          <p:cNvPr id="5" name="Rectangle 4"/>
          <p:cNvSpPr/>
          <p:nvPr/>
        </p:nvSpPr>
        <p:spPr>
          <a:xfrm>
            <a:off x="3872195" y="950540"/>
            <a:ext cx="4990454" cy="338554"/>
          </a:xfrm>
          <a:prstGeom prst="rect">
            <a:avLst/>
          </a:prstGeom>
        </p:spPr>
        <p:txBody>
          <a:bodyPr wrap="square">
            <a:spAutoFit/>
          </a:bodyPr>
          <a:lstStyle/>
          <a:p>
            <a:r>
              <a:rPr lang="zh-CN" altLang="en-US" sz="1600" dirty="0">
                <a:latin typeface="Microsoft YaHei" charset="-122"/>
                <a:ea typeface="Microsoft YaHei" charset="-122"/>
              </a:rPr>
              <a:t>国家之间贸易网络：</a:t>
            </a:r>
            <a:r>
              <a:rPr lang="zh-CN" altLang="en-US" sz="1600" dirty="0">
                <a:solidFill>
                  <a:srgbClr val="AE0627"/>
                </a:solidFill>
                <a:latin typeface="Microsoft YaHei" charset="-122"/>
                <a:ea typeface="Microsoft YaHei" charset="-122"/>
              </a:rPr>
              <a:t>地理因素对国际贸易影响巨大</a:t>
            </a:r>
            <a:endParaRPr lang="en-US" sz="1600" dirty="0">
              <a:solidFill>
                <a:srgbClr val="AE0627"/>
              </a:solidFill>
            </a:endParaRPr>
          </a:p>
        </p:txBody>
      </p:sp>
      <p:sp>
        <p:nvSpPr>
          <p:cNvPr id="7" name="TextBox 6"/>
          <p:cNvSpPr txBox="1"/>
          <p:nvPr/>
        </p:nvSpPr>
        <p:spPr>
          <a:xfrm>
            <a:off x="3484443" y="4590900"/>
            <a:ext cx="5659558"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a:t>
            </a:r>
            <a:r>
              <a:rPr lang="en-US" altLang="zh-CN" sz="1200" dirty="0" err="1">
                <a:solidFill>
                  <a:schemeClr val="tx1">
                    <a:lumMod val="50000"/>
                    <a:lumOff val="50000"/>
                  </a:schemeClr>
                </a:solidFill>
              </a:rPr>
              <a:t>www.cmu.edu</a:t>
            </a:r>
            <a:r>
              <a:rPr lang="en-US" altLang="zh-CN" sz="1200" dirty="0">
                <a:solidFill>
                  <a:schemeClr val="tx1">
                    <a:lumMod val="50000"/>
                    <a:lumOff val="50000"/>
                  </a:schemeClr>
                </a:solidFill>
              </a:rPr>
              <a:t>/joss/content/articles/volume4/</a:t>
            </a:r>
            <a:r>
              <a:rPr lang="en-US" altLang="zh-CN" sz="1200" dirty="0" err="1">
                <a:solidFill>
                  <a:schemeClr val="tx1">
                    <a:lumMod val="50000"/>
                    <a:lumOff val="50000"/>
                  </a:schemeClr>
                </a:solidFill>
              </a:rPr>
              <a:t>KrempelPlumper.html</a:t>
            </a:r>
            <a:r>
              <a:rPr lang="en-US" altLang="zh-CN" sz="1200" dirty="0">
                <a:solidFill>
                  <a:schemeClr val="tx1">
                    <a:lumMod val="50000"/>
                    <a:lumOff val="50000"/>
                  </a:schemeClr>
                </a:solidFill>
              </a:rPr>
              <a:t>]</a:t>
            </a:r>
            <a:endParaRPr lang="en-US" sz="1200" dirty="0">
              <a:solidFill>
                <a:schemeClr val="tx1">
                  <a:lumMod val="50000"/>
                  <a:lumOff val="50000"/>
                </a:schemeClr>
              </a:solidFill>
            </a:endParaRPr>
          </a:p>
        </p:txBody>
      </p:sp>
      <p:pic>
        <p:nvPicPr>
          <p:cNvPr id="9" name="Picture 8" descr="page24image489991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151257" y="1289094"/>
            <a:ext cx="4432329" cy="3324587"/>
          </a:xfrm>
          <a:prstGeom prst="rect">
            <a:avLst/>
          </a:prstGeom>
          <a:noFill/>
        </p:spPr>
      </p:pic>
      <p:sp>
        <p:nvSpPr>
          <p:cNvPr id="4" name="Rectangle 3"/>
          <p:cNvSpPr/>
          <p:nvPr/>
        </p:nvSpPr>
        <p:spPr>
          <a:xfrm>
            <a:off x="350801" y="3183310"/>
            <a:ext cx="3413850" cy="1477328"/>
          </a:xfrm>
          <a:prstGeom prst="rect">
            <a:avLst/>
          </a:prstGeom>
        </p:spPr>
        <p:txBody>
          <a:bodyPr wrap="square">
            <a:spAutoFit/>
          </a:bodyPr>
          <a:lstStyle/>
          <a:p>
            <a:pPr>
              <a:defRPr/>
            </a:pPr>
            <a:r>
              <a:rPr lang="ja-JP" altLang="en-US" kern="0" dirty="0">
                <a:latin typeface="Microsoft YaHei" panose="020B0503020204020204" pitchFamily="34" charset="-122"/>
                <a:ea typeface="Microsoft YaHei" panose="020B0503020204020204" pitchFamily="34" charset="-122"/>
              </a:rPr>
              <a:t>节点大小</a:t>
            </a:r>
            <a:r>
              <a:rPr lang="zh-CN" altLang="en-US" kern="0" dirty="0">
                <a:latin typeface="Microsoft YaHei" panose="020B0503020204020204" pitchFamily="34" charset="-122"/>
                <a:ea typeface="Microsoft YaHei" panose="020B0503020204020204" pitchFamily="34" charset="-122"/>
              </a:rPr>
              <a:t>：</a:t>
            </a:r>
            <a:r>
              <a:rPr lang="ja-JP" altLang="en-US" kern="0" dirty="0">
                <a:latin typeface="Microsoft YaHei" panose="020B0503020204020204" pitchFamily="34" charset="-122"/>
                <a:ea typeface="Microsoft YaHei" panose="020B0503020204020204" pitchFamily="34" charset="-122"/>
              </a:rPr>
              <a:t>贸易总额</a:t>
            </a: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边的粗细</a:t>
            </a:r>
            <a:r>
              <a:rPr lang="zh-CN" altLang="en-US" kern="0" dirty="0">
                <a:latin typeface="Microsoft YaHei" panose="020B0503020204020204" pitchFamily="34" charset="-122"/>
                <a:ea typeface="Microsoft YaHei" panose="020B0503020204020204" pitchFamily="34" charset="-122"/>
              </a:rPr>
              <a:t>：</a:t>
            </a:r>
            <a:r>
              <a:rPr lang="ja-JP" altLang="en-US" kern="0" dirty="0">
                <a:latin typeface="Microsoft YaHei" panose="020B0503020204020204" pitchFamily="34" charset="-122"/>
                <a:ea typeface="Microsoft YaHei" panose="020B0503020204020204" pitchFamily="34" charset="-122"/>
              </a:rPr>
              <a:t>所连接两个国家之间的贸易额</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solidFill>
                  <a:srgbClr val="C00000"/>
                </a:solidFill>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p:txBody>
      </p:sp>
      <p:cxnSp>
        <p:nvCxnSpPr>
          <p:cNvPr id="11" name="Straight Arrow Connector 10"/>
          <p:cNvCxnSpPr/>
          <p:nvPr/>
        </p:nvCxnSpPr>
        <p:spPr>
          <a:xfrm flipV="1">
            <a:off x="3344586" y="3069010"/>
            <a:ext cx="700271" cy="3566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5260932" y="1289094"/>
            <a:ext cx="1665961" cy="79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14222" y="2544883"/>
            <a:ext cx="1364233" cy="1933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89574" y="2368118"/>
            <a:ext cx="1364233" cy="1638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82789" y="1775973"/>
            <a:ext cx="646331" cy="369332"/>
          </a:xfrm>
          <a:prstGeom prst="rect">
            <a:avLst/>
          </a:prstGeom>
          <a:noFill/>
        </p:spPr>
        <p:txBody>
          <a:bodyPr wrap="none" rtlCol="0">
            <a:spAutoFit/>
          </a:bodyPr>
          <a:lstStyle/>
          <a:p>
            <a:r>
              <a:rPr lang="zh-CN" altLang="en-US" b="1">
                <a:solidFill>
                  <a:srgbClr val="FF0000"/>
                </a:solidFill>
              </a:rPr>
              <a:t>美洲</a:t>
            </a:r>
            <a:endParaRPr lang="en-US" b="1" dirty="0">
              <a:solidFill>
                <a:srgbClr val="FF0000"/>
              </a:solidFill>
            </a:endParaRPr>
          </a:p>
        </p:txBody>
      </p:sp>
      <p:sp>
        <p:nvSpPr>
          <p:cNvPr id="13" name="TextBox 12"/>
          <p:cNvSpPr txBox="1"/>
          <p:nvPr/>
        </p:nvSpPr>
        <p:spPr>
          <a:xfrm>
            <a:off x="4325066" y="4006656"/>
            <a:ext cx="646331" cy="369332"/>
          </a:xfrm>
          <a:prstGeom prst="rect">
            <a:avLst/>
          </a:prstGeom>
          <a:noFill/>
        </p:spPr>
        <p:txBody>
          <a:bodyPr wrap="none" rtlCol="0">
            <a:spAutoFit/>
          </a:bodyPr>
          <a:lstStyle/>
          <a:p>
            <a:r>
              <a:rPr lang="zh-CN" altLang="en-US" b="1" dirty="0">
                <a:solidFill>
                  <a:srgbClr val="FF0000"/>
                </a:solidFill>
              </a:rPr>
              <a:t>欧洲</a:t>
            </a:r>
            <a:endParaRPr lang="en-US" b="1" dirty="0">
              <a:solidFill>
                <a:srgbClr val="FF0000"/>
              </a:solidFill>
            </a:endParaRPr>
          </a:p>
        </p:txBody>
      </p:sp>
      <p:sp>
        <p:nvSpPr>
          <p:cNvPr id="14" name="TextBox 13"/>
          <p:cNvSpPr txBox="1"/>
          <p:nvPr/>
        </p:nvSpPr>
        <p:spPr>
          <a:xfrm>
            <a:off x="7708606" y="4094356"/>
            <a:ext cx="646331" cy="369332"/>
          </a:xfrm>
          <a:prstGeom prst="rect">
            <a:avLst/>
          </a:prstGeom>
          <a:noFill/>
        </p:spPr>
        <p:txBody>
          <a:bodyPr wrap="none" rtlCol="0">
            <a:spAutoFit/>
          </a:bodyPr>
          <a:lstStyle/>
          <a:p>
            <a:r>
              <a:rPr lang="zh-CN" altLang="en-US" b="1" dirty="0">
                <a:solidFill>
                  <a:srgbClr val="FF0000"/>
                </a:solidFill>
              </a:rPr>
              <a:t>亚洲</a:t>
            </a:r>
            <a:endParaRPr lang="en-US" b="1" dirty="0">
              <a:solidFill>
                <a:srgbClr val="FF0000"/>
              </a:solidFill>
            </a:endParaRPr>
          </a:p>
        </p:txBody>
      </p:sp>
    </p:spTree>
    <p:extLst>
      <p:ext uri="{BB962C8B-B14F-4D97-AF65-F5344CB8AC3E}">
        <p14:creationId xmlns:p14="http://schemas.microsoft.com/office/powerpoint/2010/main" val="1270876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8"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3" name="Content Placeholder 2"/>
          <p:cNvSpPr>
            <a:spLocks noGrp="1"/>
          </p:cNvSpPr>
          <p:nvPr>
            <p:ph idx="1"/>
          </p:nvPr>
        </p:nvSpPr>
        <p:spPr>
          <a:xfrm>
            <a:off x="457200" y="819150"/>
            <a:ext cx="3027243" cy="2850025"/>
          </a:xfrm>
        </p:spPr>
        <p:txBody>
          <a:bodyPr/>
          <a:lstStyle/>
          <a:p>
            <a:r>
              <a:rPr lang="zh-CN" altLang="en-US" dirty="0"/>
              <a:t>使用图模型分析</a:t>
            </a:r>
            <a:r>
              <a:rPr lang="zh-CN" altLang="en-US" dirty="0">
                <a:solidFill>
                  <a:srgbClr val="C00000"/>
                </a:solidFill>
              </a:rPr>
              <a:t>不同领域</a:t>
            </a:r>
            <a:r>
              <a:rPr lang="zh-CN" altLang="en-US" dirty="0"/>
              <a:t>的网络大数据：</a:t>
            </a:r>
            <a:endParaRPr lang="en-US" altLang="zh-CN" dirty="0"/>
          </a:p>
          <a:p>
            <a:pPr lvl="1"/>
            <a:r>
              <a:rPr lang="zh-CN" altLang="en-US" dirty="0">
                <a:solidFill>
                  <a:schemeClr val="tx1">
                    <a:lumMod val="50000"/>
                    <a:lumOff val="50000"/>
                  </a:schemeClr>
                </a:solidFill>
              </a:rPr>
              <a:t>分析美国两党政论博客之间的引用关系</a:t>
            </a:r>
            <a:endParaRPr lang="en-US" dirty="0">
              <a:solidFill>
                <a:schemeClr val="tx1">
                  <a:lumMod val="50000"/>
                  <a:lumOff val="50000"/>
                </a:schemeClr>
              </a:solidFill>
            </a:endParaRPr>
          </a:p>
          <a:p>
            <a:pPr lvl="1"/>
            <a:r>
              <a:rPr lang="zh-CN" altLang="en-US" dirty="0"/>
              <a:t>分析国与国之间的</a:t>
            </a:r>
            <a:r>
              <a:rPr lang="zh-CN" altLang="en-US" dirty="0">
                <a:solidFill>
                  <a:srgbClr val="C00000"/>
                </a:solidFill>
              </a:rPr>
              <a:t>经贸关系</a:t>
            </a:r>
            <a:endParaRPr lang="en-US" dirty="0">
              <a:solidFill>
                <a:srgbClr val="C00000"/>
              </a:solidFill>
            </a:endParaRPr>
          </a:p>
        </p:txBody>
      </p:sp>
      <p:sp>
        <p:nvSpPr>
          <p:cNvPr id="5" name="Rectangle 4"/>
          <p:cNvSpPr/>
          <p:nvPr/>
        </p:nvSpPr>
        <p:spPr>
          <a:xfrm>
            <a:off x="3872195" y="950540"/>
            <a:ext cx="4990454" cy="338554"/>
          </a:xfrm>
          <a:prstGeom prst="rect">
            <a:avLst/>
          </a:prstGeom>
        </p:spPr>
        <p:txBody>
          <a:bodyPr wrap="square">
            <a:spAutoFit/>
          </a:bodyPr>
          <a:lstStyle/>
          <a:p>
            <a:r>
              <a:rPr lang="zh-CN" altLang="en-US" sz="1600" dirty="0">
                <a:latin typeface="Microsoft YaHei" charset="-122"/>
                <a:ea typeface="Microsoft YaHei" charset="-122"/>
              </a:rPr>
              <a:t>国家之间贸易网络：</a:t>
            </a:r>
            <a:r>
              <a:rPr lang="zh-CN" altLang="en-US" sz="1600" dirty="0">
                <a:solidFill>
                  <a:srgbClr val="AE0627"/>
                </a:solidFill>
                <a:latin typeface="Microsoft YaHei" charset="-122"/>
                <a:ea typeface="Microsoft YaHei" charset="-122"/>
              </a:rPr>
              <a:t>一些国家对洲际贸易十分关键</a:t>
            </a:r>
            <a:endParaRPr lang="en-US" sz="1600" dirty="0">
              <a:solidFill>
                <a:srgbClr val="AE0627"/>
              </a:solidFill>
            </a:endParaRPr>
          </a:p>
        </p:txBody>
      </p:sp>
      <p:sp>
        <p:nvSpPr>
          <p:cNvPr id="7" name="TextBox 6"/>
          <p:cNvSpPr txBox="1"/>
          <p:nvPr/>
        </p:nvSpPr>
        <p:spPr>
          <a:xfrm>
            <a:off x="3484443" y="4590900"/>
            <a:ext cx="5659558"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a:t>
            </a:r>
            <a:r>
              <a:rPr lang="en-US" altLang="zh-CN" sz="1200" dirty="0" err="1">
                <a:solidFill>
                  <a:schemeClr val="tx1">
                    <a:lumMod val="50000"/>
                    <a:lumOff val="50000"/>
                  </a:schemeClr>
                </a:solidFill>
              </a:rPr>
              <a:t>www.cmu.edu</a:t>
            </a:r>
            <a:r>
              <a:rPr lang="en-US" altLang="zh-CN" sz="1200" dirty="0">
                <a:solidFill>
                  <a:schemeClr val="tx1">
                    <a:lumMod val="50000"/>
                    <a:lumOff val="50000"/>
                  </a:schemeClr>
                </a:solidFill>
              </a:rPr>
              <a:t>/joss/content/articles/volume4/</a:t>
            </a:r>
            <a:r>
              <a:rPr lang="en-US" altLang="zh-CN" sz="1200" dirty="0" err="1">
                <a:solidFill>
                  <a:schemeClr val="tx1">
                    <a:lumMod val="50000"/>
                    <a:lumOff val="50000"/>
                  </a:schemeClr>
                </a:solidFill>
              </a:rPr>
              <a:t>KrempelPlumper.html</a:t>
            </a:r>
            <a:r>
              <a:rPr lang="en-US" altLang="zh-CN" sz="1200" dirty="0">
                <a:solidFill>
                  <a:schemeClr val="tx1">
                    <a:lumMod val="50000"/>
                    <a:lumOff val="50000"/>
                  </a:schemeClr>
                </a:solidFill>
              </a:rPr>
              <a:t>]</a:t>
            </a:r>
            <a:endParaRPr lang="en-US" sz="1200" dirty="0">
              <a:solidFill>
                <a:schemeClr val="tx1">
                  <a:lumMod val="50000"/>
                  <a:lumOff val="50000"/>
                </a:schemeClr>
              </a:solidFill>
            </a:endParaRPr>
          </a:p>
        </p:txBody>
      </p:sp>
      <p:pic>
        <p:nvPicPr>
          <p:cNvPr id="9" name="Picture 8" descr="page24image489991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151257" y="1289094"/>
            <a:ext cx="4432329" cy="3324587"/>
          </a:xfrm>
          <a:prstGeom prst="rect">
            <a:avLst/>
          </a:prstGeom>
          <a:noFill/>
        </p:spPr>
      </p:pic>
      <p:sp>
        <p:nvSpPr>
          <p:cNvPr id="4" name="Rectangle 3"/>
          <p:cNvSpPr/>
          <p:nvPr/>
        </p:nvSpPr>
        <p:spPr>
          <a:xfrm>
            <a:off x="350801" y="3183310"/>
            <a:ext cx="3413850" cy="1477328"/>
          </a:xfrm>
          <a:prstGeom prst="rect">
            <a:avLst/>
          </a:prstGeom>
        </p:spPr>
        <p:txBody>
          <a:bodyPr wrap="square">
            <a:spAutoFit/>
          </a:bodyPr>
          <a:lstStyle/>
          <a:p>
            <a:pPr>
              <a:defRPr/>
            </a:pPr>
            <a:r>
              <a:rPr lang="ja-JP" altLang="en-US" kern="0" dirty="0">
                <a:latin typeface="Microsoft YaHei" panose="020B0503020204020204" pitchFamily="34" charset="-122"/>
                <a:ea typeface="Microsoft YaHei" panose="020B0503020204020204" pitchFamily="34" charset="-122"/>
              </a:rPr>
              <a:t>节点大小</a:t>
            </a:r>
            <a:r>
              <a:rPr lang="zh-CN" altLang="en-US" kern="0" dirty="0">
                <a:latin typeface="Microsoft YaHei" panose="020B0503020204020204" pitchFamily="34" charset="-122"/>
                <a:ea typeface="Microsoft YaHei" panose="020B0503020204020204" pitchFamily="34" charset="-122"/>
              </a:rPr>
              <a:t>：</a:t>
            </a:r>
            <a:r>
              <a:rPr lang="ja-JP" altLang="en-US" kern="0" dirty="0">
                <a:latin typeface="Microsoft YaHei" panose="020B0503020204020204" pitchFamily="34" charset="-122"/>
                <a:ea typeface="Microsoft YaHei" panose="020B0503020204020204" pitchFamily="34" charset="-122"/>
              </a:rPr>
              <a:t>贸易总额</a:t>
            </a: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latin typeface="Microsoft YaHei" panose="020B0503020204020204" pitchFamily="34" charset="-122"/>
                <a:ea typeface="Microsoft YaHei" panose="020B0503020204020204" pitchFamily="34" charset="-122"/>
              </a:rPr>
              <a:t>边的粗细</a:t>
            </a:r>
            <a:r>
              <a:rPr lang="zh-CN" altLang="en-US" kern="0" dirty="0">
                <a:latin typeface="Microsoft YaHei" panose="020B0503020204020204" pitchFamily="34" charset="-122"/>
                <a:ea typeface="Microsoft YaHei" panose="020B0503020204020204" pitchFamily="34" charset="-122"/>
              </a:rPr>
              <a:t>：</a:t>
            </a:r>
            <a:r>
              <a:rPr lang="ja-JP" altLang="en-US" kern="0" dirty="0">
                <a:latin typeface="Microsoft YaHei" panose="020B0503020204020204" pitchFamily="34" charset="-122"/>
                <a:ea typeface="Microsoft YaHei" panose="020B0503020204020204" pitchFamily="34" charset="-122"/>
              </a:rPr>
              <a:t>所连接两个国家之间的贸易额</a:t>
            </a:r>
            <a:endParaRPr lang="en-US" altLang="ja-JP" kern="0" dirty="0">
              <a:latin typeface="Microsoft YaHei" panose="020B0503020204020204" pitchFamily="34" charset="-122"/>
              <a:ea typeface="Microsoft YaHei" panose="020B0503020204020204" pitchFamily="34" charset="-122"/>
            </a:endParaRPr>
          </a:p>
          <a:p>
            <a:pPr>
              <a:defRPr/>
            </a:pPr>
            <a:endParaRPr lang="en-US" altLang="ja-JP" kern="0" dirty="0">
              <a:latin typeface="Microsoft YaHei" panose="020B0503020204020204" pitchFamily="34" charset="-122"/>
              <a:ea typeface="Microsoft YaHei" panose="020B0503020204020204" pitchFamily="34" charset="-122"/>
            </a:endParaRPr>
          </a:p>
          <a:p>
            <a:pPr>
              <a:defRPr/>
            </a:pPr>
            <a:r>
              <a:rPr lang="ja-JP" altLang="en-US" kern="0" dirty="0">
                <a:solidFill>
                  <a:srgbClr val="C00000"/>
                </a:solidFill>
                <a:latin typeface="Microsoft YaHei" panose="020B0503020204020204" pitchFamily="34" charset="-122"/>
                <a:ea typeface="Microsoft YaHei" panose="020B0503020204020204" pitchFamily="34" charset="-122"/>
              </a:rPr>
              <a:t>反映了参与贸易的机会与限制</a:t>
            </a:r>
            <a:endParaRPr lang="en-US" altLang="ja-JP" kern="0" dirty="0">
              <a:latin typeface="Microsoft YaHei" panose="020B0503020204020204" pitchFamily="34" charset="-122"/>
              <a:ea typeface="Microsoft YaHei" panose="020B0503020204020204" pitchFamily="34" charset="-122"/>
            </a:endParaRPr>
          </a:p>
        </p:txBody>
      </p:sp>
      <p:cxnSp>
        <p:nvCxnSpPr>
          <p:cNvPr id="11" name="Straight Arrow Connector 10"/>
          <p:cNvCxnSpPr/>
          <p:nvPr/>
        </p:nvCxnSpPr>
        <p:spPr>
          <a:xfrm flipV="1">
            <a:off x="3344586" y="3069010"/>
            <a:ext cx="700271" cy="3566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rot="2066375">
            <a:off x="5077545" y="1902267"/>
            <a:ext cx="2599205" cy="756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10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5" name="Rectangle 4"/>
          <p:cNvSpPr/>
          <p:nvPr/>
        </p:nvSpPr>
        <p:spPr>
          <a:xfrm>
            <a:off x="3872195" y="819150"/>
            <a:ext cx="4990454" cy="338554"/>
          </a:xfrm>
          <a:prstGeom prst="rect">
            <a:avLst/>
          </a:prstGeom>
        </p:spPr>
        <p:txBody>
          <a:bodyPr wrap="square">
            <a:spAutoFit/>
          </a:bodyPr>
          <a:lstStyle/>
          <a:p>
            <a:r>
              <a:rPr lang="zh-CN" altLang="en-US" sz="1600" dirty="0">
                <a:latin typeface="Microsoft YaHei" charset="-122"/>
                <a:ea typeface="Microsoft YaHei" charset="-122"/>
              </a:rPr>
              <a:t>唐朝诗人的唱和关系</a:t>
            </a:r>
            <a:endParaRPr lang="en-US" sz="1600" dirty="0">
              <a:solidFill>
                <a:srgbClr val="AE0627"/>
              </a:solidFill>
            </a:endParaRPr>
          </a:p>
        </p:txBody>
      </p:sp>
      <p:sp>
        <p:nvSpPr>
          <p:cNvPr id="9" name="Rectangle 8"/>
          <p:cNvSpPr/>
          <p:nvPr/>
        </p:nvSpPr>
        <p:spPr>
          <a:xfrm>
            <a:off x="4203798" y="1170956"/>
            <a:ext cx="4327248" cy="3693319"/>
          </a:xfrm>
          <a:prstGeom prst="rect">
            <a:avLst/>
          </a:prstGeom>
        </p:spPr>
        <p:txBody>
          <a:bodyPr wrap="square">
            <a:spAutoFit/>
          </a:bodyPr>
          <a:lstStyle/>
          <a:p>
            <a:pPr algn="ctr"/>
            <a:r>
              <a:rPr lang="en-US" dirty="0">
                <a:latin typeface="STZhongsong" charset="-122"/>
                <a:ea typeface="STZhongsong" charset="-122"/>
                <a:cs typeface="STZhongsong" charset="-122"/>
              </a:rPr>
              <a:t>醉赠刘二十八使君</a:t>
            </a:r>
          </a:p>
          <a:p>
            <a:pPr algn="ctr"/>
            <a:r>
              <a:rPr lang="en-US" dirty="0">
                <a:latin typeface="STZhongsong" charset="-122"/>
                <a:ea typeface="STZhongsong" charset="-122"/>
                <a:cs typeface="STZhongsong" charset="-122"/>
              </a:rPr>
              <a:t>【作者】白居易</a:t>
            </a:r>
          </a:p>
          <a:p>
            <a:pPr algn="ctr"/>
            <a:r>
              <a:rPr lang="en-US" dirty="0">
                <a:latin typeface="STZhongsong" charset="-122"/>
                <a:ea typeface="STZhongsong" charset="-122"/>
                <a:cs typeface="STZhongsong" charset="-122"/>
              </a:rPr>
              <a:t>为我引杯添酒饮，与君把箸击盘歌。</a:t>
            </a:r>
          </a:p>
          <a:p>
            <a:pPr algn="ctr"/>
            <a:r>
              <a:rPr lang="en-US" dirty="0">
                <a:latin typeface="STZhongsong" charset="-122"/>
                <a:ea typeface="STZhongsong" charset="-122"/>
                <a:cs typeface="STZhongsong" charset="-122"/>
              </a:rPr>
              <a:t>诗称国手徒为尔，命压人头不奈何。</a:t>
            </a:r>
          </a:p>
          <a:p>
            <a:pPr algn="ctr"/>
            <a:r>
              <a:rPr lang="en-US" dirty="0">
                <a:latin typeface="STZhongsong" charset="-122"/>
                <a:ea typeface="STZhongsong" charset="-122"/>
                <a:cs typeface="STZhongsong" charset="-122"/>
              </a:rPr>
              <a:t>举眼风光长寂寞，满朝官职独蹉跎。</a:t>
            </a:r>
          </a:p>
          <a:p>
            <a:pPr algn="ctr"/>
            <a:r>
              <a:rPr lang="en-US" dirty="0">
                <a:latin typeface="STZhongsong" charset="-122"/>
                <a:ea typeface="STZhongsong" charset="-122"/>
                <a:cs typeface="STZhongsong" charset="-122"/>
              </a:rPr>
              <a:t>亦知合被才名折，二十三年折太多。</a:t>
            </a:r>
          </a:p>
          <a:p>
            <a:pPr algn="ctr"/>
            <a:endParaRPr lang="en-US" dirty="0">
              <a:latin typeface="STZhongsong" charset="-122"/>
              <a:ea typeface="STZhongsong" charset="-122"/>
              <a:cs typeface="STZhongsong" charset="-122"/>
            </a:endParaRPr>
          </a:p>
          <a:p>
            <a:pPr algn="ctr"/>
            <a:r>
              <a:rPr lang="en-US" dirty="0">
                <a:latin typeface="STZhongsong" charset="-122"/>
                <a:ea typeface="STZhongsong" charset="-122"/>
                <a:cs typeface="STZhongsong" charset="-122"/>
              </a:rPr>
              <a:t>酬乐天扬州初逢席上见赠</a:t>
            </a:r>
          </a:p>
          <a:p>
            <a:pPr algn="ctr"/>
            <a:r>
              <a:rPr lang="en-US" dirty="0">
                <a:latin typeface="STZhongsong" charset="-122"/>
                <a:ea typeface="STZhongsong" charset="-122"/>
                <a:cs typeface="STZhongsong" charset="-122"/>
              </a:rPr>
              <a:t>【作者】刘禹锡</a:t>
            </a:r>
          </a:p>
          <a:p>
            <a:pPr algn="ctr"/>
            <a:r>
              <a:rPr lang="en-US" dirty="0">
                <a:latin typeface="STZhongsong" charset="-122"/>
                <a:ea typeface="STZhongsong" charset="-122"/>
                <a:cs typeface="STZhongsong" charset="-122"/>
              </a:rPr>
              <a:t>巴山楚水凄凉地，二十三年弃置身。</a:t>
            </a:r>
          </a:p>
          <a:p>
            <a:pPr algn="ctr"/>
            <a:r>
              <a:rPr lang="en-US" dirty="0">
                <a:latin typeface="STZhongsong" charset="-122"/>
                <a:ea typeface="STZhongsong" charset="-122"/>
                <a:cs typeface="STZhongsong" charset="-122"/>
              </a:rPr>
              <a:t>怀旧空吟闻笛赋，到乡翻似烂柯人。</a:t>
            </a:r>
          </a:p>
          <a:p>
            <a:pPr algn="ctr"/>
            <a:r>
              <a:rPr lang="en-US" dirty="0">
                <a:latin typeface="STZhongsong" charset="-122"/>
                <a:ea typeface="STZhongsong" charset="-122"/>
                <a:cs typeface="STZhongsong" charset="-122"/>
              </a:rPr>
              <a:t>沉舟侧畔千帆过，病树前头万木春。</a:t>
            </a:r>
          </a:p>
          <a:p>
            <a:pPr algn="ctr"/>
            <a:r>
              <a:rPr lang="en-US" dirty="0">
                <a:latin typeface="STZhongsong" charset="-122"/>
                <a:ea typeface="STZhongsong" charset="-122"/>
                <a:cs typeface="STZhongsong" charset="-122"/>
              </a:rPr>
              <a:t>今日听君歌一曲，暂凭杯酒长精神。</a:t>
            </a:r>
          </a:p>
        </p:txBody>
      </p:sp>
      <p:sp>
        <p:nvSpPr>
          <p:cNvPr id="4" name="Content Placeholder 3"/>
          <p:cNvSpPr>
            <a:spLocks noGrp="1"/>
          </p:cNvSpPr>
          <p:nvPr>
            <p:ph idx="1"/>
          </p:nvPr>
        </p:nvSpPr>
        <p:spPr>
          <a:xfrm>
            <a:off x="457200" y="819150"/>
            <a:ext cx="3266661" cy="2666172"/>
          </a:xfrm>
        </p:spPr>
        <p:txBody>
          <a:bodyPr/>
          <a:lstStyle/>
          <a:p>
            <a:endParaRPr lang="en-US" dirty="0"/>
          </a:p>
        </p:txBody>
      </p:sp>
      <p:sp>
        <p:nvSpPr>
          <p:cNvPr id="8" name="Content Placeholder 2"/>
          <p:cNvSpPr txBox="1">
            <a:spLocks/>
          </p:cNvSpPr>
          <p:nvPr/>
        </p:nvSpPr>
        <p:spPr>
          <a:xfrm>
            <a:off x="457200" y="819150"/>
            <a:ext cx="3027243" cy="28500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t>使用图模型分析</a:t>
            </a:r>
            <a:r>
              <a:rPr lang="zh-CN" altLang="en-US">
                <a:solidFill>
                  <a:srgbClr val="C00000"/>
                </a:solidFill>
              </a:rPr>
              <a:t>不同领域</a:t>
            </a:r>
            <a:r>
              <a:rPr lang="zh-CN" altLang="en-US"/>
              <a:t>的网络大数据：</a:t>
            </a:r>
            <a:endParaRPr lang="en-US" altLang="zh-CN"/>
          </a:p>
          <a:p>
            <a:pPr lvl="1"/>
            <a:r>
              <a:rPr lang="zh-CN" altLang="en-US">
                <a:solidFill>
                  <a:schemeClr val="tx1">
                    <a:lumMod val="50000"/>
                    <a:lumOff val="50000"/>
                  </a:schemeClr>
                </a:solidFill>
              </a:rPr>
              <a:t>分析美国两党政论博客之间的引用关系</a:t>
            </a:r>
            <a:endParaRPr lang="en-US">
              <a:solidFill>
                <a:schemeClr val="tx1">
                  <a:lumMod val="50000"/>
                  <a:lumOff val="50000"/>
                </a:schemeClr>
              </a:solidFill>
            </a:endParaRPr>
          </a:p>
          <a:p>
            <a:pPr lvl="1"/>
            <a:r>
              <a:rPr lang="zh-CN" altLang="en-US">
                <a:solidFill>
                  <a:schemeClr val="tx1">
                    <a:lumMod val="50000"/>
                    <a:lumOff val="50000"/>
                  </a:schemeClr>
                </a:solidFill>
              </a:rPr>
              <a:t>分析国与国之间的经贸关系</a:t>
            </a:r>
            <a:endParaRPr lang="en-US" altLang="zh-CN">
              <a:solidFill>
                <a:schemeClr val="tx1">
                  <a:lumMod val="50000"/>
                  <a:lumOff val="50000"/>
                </a:schemeClr>
              </a:solidFill>
            </a:endParaRPr>
          </a:p>
          <a:p>
            <a:pPr lvl="1"/>
            <a:r>
              <a:rPr lang="zh-CN" altLang="en-US"/>
              <a:t>分析唐朝诗人之间的</a:t>
            </a:r>
            <a:r>
              <a:rPr lang="zh-CN" altLang="en-US">
                <a:solidFill>
                  <a:srgbClr val="C00000"/>
                </a:solidFill>
              </a:rPr>
              <a:t>唱和关系</a:t>
            </a:r>
            <a:endParaRPr lang="en-US" dirty="0">
              <a:solidFill>
                <a:srgbClr val="C00000"/>
              </a:solidFill>
            </a:endParaRPr>
          </a:p>
        </p:txBody>
      </p:sp>
    </p:spTree>
    <p:extLst>
      <p:ext uri="{BB962C8B-B14F-4D97-AF65-F5344CB8AC3E}">
        <p14:creationId xmlns:p14="http://schemas.microsoft.com/office/powerpoint/2010/main" val="1048945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3" name="Content Placeholder 2"/>
          <p:cNvSpPr>
            <a:spLocks noGrp="1"/>
          </p:cNvSpPr>
          <p:nvPr>
            <p:ph idx="1"/>
          </p:nvPr>
        </p:nvSpPr>
        <p:spPr>
          <a:xfrm>
            <a:off x="457200" y="819150"/>
            <a:ext cx="3027243" cy="2850025"/>
          </a:xfrm>
        </p:spPr>
        <p:txBody>
          <a:bodyPr/>
          <a:lstStyle/>
          <a:p>
            <a:r>
              <a:rPr lang="zh-CN" altLang="en-US" dirty="0"/>
              <a:t>使用图模型分析</a:t>
            </a:r>
            <a:r>
              <a:rPr lang="zh-CN" altLang="en-US" dirty="0">
                <a:solidFill>
                  <a:srgbClr val="C00000"/>
                </a:solidFill>
              </a:rPr>
              <a:t>不同领域</a:t>
            </a:r>
            <a:r>
              <a:rPr lang="zh-CN" altLang="en-US" dirty="0"/>
              <a:t>的网络大数据：</a:t>
            </a:r>
            <a:endParaRPr lang="en-US" altLang="zh-CN" dirty="0"/>
          </a:p>
          <a:p>
            <a:pPr lvl="1"/>
            <a:r>
              <a:rPr lang="zh-CN" altLang="en-US" dirty="0">
                <a:solidFill>
                  <a:schemeClr val="tx1">
                    <a:lumMod val="50000"/>
                    <a:lumOff val="50000"/>
                  </a:schemeClr>
                </a:solidFill>
              </a:rPr>
              <a:t>分析美国两党政论博客之间的引用关系</a:t>
            </a:r>
            <a:endParaRPr lang="en-US" dirty="0">
              <a:solidFill>
                <a:schemeClr val="tx1">
                  <a:lumMod val="50000"/>
                  <a:lumOff val="50000"/>
                </a:schemeClr>
              </a:solidFill>
            </a:endParaRPr>
          </a:p>
          <a:p>
            <a:pPr lvl="1"/>
            <a:r>
              <a:rPr lang="zh-CN" altLang="en-US" dirty="0">
                <a:solidFill>
                  <a:schemeClr val="tx1">
                    <a:lumMod val="50000"/>
                    <a:lumOff val="50000"/>
                  </a:schemeClr>
                </a:solidFill>
              </a:rPr>
              <a:t>分析国与国之间的经贸关系</a:t>
            </a:r>
            <a:endParaRPr lang="en-US" altLang="zh-CN" dirty="0">
              <a:solidFill>
                <a:schemeClr val="tx1">
                  <a:lumMod val="50000"/>
                  <a:lumOff val="50000"/>
                </a:schemeClr>
              </a:solidFill>
            </a:endParaRPr>
          </a:p>
          <a:p>
            <a:pPr lvl="1"/>
            <a:r>
              <a:rPr lang="zh-CN" altLang="en-US" dirty="0"/>
              <a:t>分析唐朝诗人之间的</a:t>
            </a:r>
            <a:r>
              <a:rPr lang="zh-CN" altLang="en-US" dirty="0">
                <a:solidFill>
                  <a:srgbClr val="C00000"/>
                </a:solidFill>
              </a:rPr>
              <a:t>唱和关系</a:t>
            </a:r>
            <a:endParaRPr lang="en-US" dirty="0">
              <a:solidFill>
                <a:srgbClr val="C00000"/>
              </a:solidFill>
            </a:endParaRPr>
          </a:p>
        </p:txBody>
      </p:sp>
      <p:sp>
        <p:nvSpPr>
          <p:cNvPr id="5" name="Rectangle 4"/>
          <p:cNvSpPr/>
          <p:nvPr/>
        </p:nvSpPr>
        <p:spPr>
          <a:xfrm>
            <a:off x="3872195" y="950540"/>
            <a:ext cx="4990454" cy="338554"/>
          </a:xfrm>
          <a:prstGeom prst="rect">
            <a:avLst/>
          </a:prstGeom>
        </p:spPr>
        <p:txBody>
          <a:bodyPr wrap="square">
            <a:spAutoFit/>
          </a:bodyPr>
          <a:lstStyle/>
          <a:p>
            <a:r>
              <a:rPr lang="zh-CN" altLang="en-US" sz="1600" dirty="0">
                <a:latin typeface="Microsoft YaHei" charset="-122"/>
                <a:ea typeface="Microsoft YaHei" charset="-122"/>
              </a:rPr>
              <a:t>唐朝诗人的唱和关系图：节点大小表示和诗数量</a:t>
            </a:r>
            <a:endParaRPr lang="en-US" sz="1600" dirty="0">
              <a:solidFill>
                <a:srgbClr val="AE0627"/>
              </a:solidFill>
            </a:endParaRPr>
          </a:p>
        </p:txBody>
      </p:sp>
      <p:sp>
        <p:nvSpPr>
          <p:cNvPr id="7" name="TextBox 6"/>
          <p:cNvSpPr txBox="1"/>
          <p:nvPr/>
        </p:nvSpPr>
        <p:spPr>
          <a:xfrm>
            <a:off x="4457769" y="4590902"/>
            <a:ext cx="4686231"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a:t>
            </a:r>
            <a:r>
              <a:rPr lang="en-US" altLang="zh-CN" sz="1200" dirty="0" err="1">
                <a:solidFill>
                  <a:schemeClr val="tx1">
                    <a:lumMod val="50000"/>
                    <a:lumOff val="50000"/>
                  </a:schemeClr>
                </a:solidFill>
              </a:rPr>
              <a:t>www.sohu.com</a:t>
            </a:r>
            <a:r>
              <a:rPr lang="en-US" altLang="zh-CN" sz="1200" dirty="0">
                <a:solidFill>
                  <a:schemeClr val="tx1">
                    <a:lumMod val="50000"/>
                    <a:lumOff val="50000"/>
                  </a:schemeClr>
                </a:solidFill>
              </a:rPr>
              <a:t>/a/248677106_488227]</a:t>
            </a:r>
            <a:endParaRPr lang="en-US" sz="1200" dirty="0">
              <a:solidFill>
                <a:schemeClr val="tx1">
                  <a:lumMod val="50000"/>
                  <a:lumOff val="50000"/>
                </a:schemeClr>
              </a:solidFill>
            </a:endParaRPr>
          </a:p>
        </p:txBody>
      </p:sp>
      <p:sp>
        <p:nvSpPr>
          <p:cNvPr id="4" name="Rectangle 3"/>
          <p:cNvSpPr/>
          <p:nvPr/>
        </p:nvSpPr>
        <p:spPr>
          <a:xfrm>
            <a:off x="834897" y="3444775"/>
            <a:ext cx="3413850" cy="1292662"/>
          </a:xfrm>
          <a:prstGeom prst="rect">
            <a:avLst/>
          </a:prstGeom>
        </p:spPr>
        <p:txBody>
          <a:bodyPr wrap="square">
            <a:spAutoFit/>
          </a:bodyPr>
          <a:lstStyle/>
          <a:p>
            <a:pPr algn="ctr">
              <a:defRPr/>
            </a:pPr>
            <a:r>
              <a:rPr lang="zh-CN" altLang="en-US" sz="2400" kern="0" dirty="0">
                <a:solidFill>
                  <a:srgbClr val="AE0627"/>
                </a:solidFill>
                <a:latin typeface="Microsoft YaHei" panose="020B0503020204020204" pitchFamily="34" charset="-122"/>
                <a:ea typeface="Microsoft YaHei" panose="020B0503020204020204" pitchFamily="34" charset="-122"/>
              </a:rPr>
              <a:t>子曰：诗可以群</a:t>
            </a:r>
            <a:endParaRPr lang="en-US" altLang="zh-CN" sz="2400" kern="0" dirty="0">
              <a:solidFill>
                <a:srgbClr val="AE0627"/>
              </a:solidFill>
              <a:latin typeface="Microsoft YaHei" panose="020B0503020204020204" pitchFamily="34" charset="-122"/>
              <a:ea typeface="Microsoft YaHei" panose="020B0503020204020204" pitchFamily="34" charset="-122"/>
            </a:endParaRPr>
          </a:p>
          <a:p>
            <a:pPr algn="ctr">
              <a:defRPr/>
            </a:pPr>
            <a:endParaRPr lang="en-US" altLang="ja-JP" kern="0" dirty="0">
              <a:latin typeface="Microsoft YaHei" panose="020B0503020204020204" pitchFamily="34" charset="-122"/>
              <a:ea typeface="Microsoft YaHei" panose="020B0503020204020204" pitchFamily="34" charset="-122"/>
            </a:endParaRPr>
          </a:p>
          <a:p>
            <a:pPr algn="ctr">
              <a:defRPr/>
            </a:pPr>
            <a:r>
              <a:rPr lang="zh-CN" altLang="en-US" kern="0" dirty="0">
                <a:latin typeface="Microsoft YaHei" panose="020B0503020204020204" pitchFamily="34" charset="-122"/>
                <a:ea typeface="Microsoft YaHei" panose="020B0503020204020204" pitchFamily="34" charset="-122"/>
              </a:rPr>
              <a:t>元白文学集团</a:t>
            </a:r>
            <a:endParaRPr lang="en-US" altLang="zh-CN" kern="0" dirty="0">
              <a:latin typeface="Microsoft YaHei" panose="020B0503020204020204" pitchFamily="34" charset="-122"/>
              <a:ea typeface="Microsoft YaHei" panose="020B0503020204020204" pitchFamily="34" charset="-122"/>
            </a:endParaRPr>
          </a:p>
          <a:p>
            <a:pPr algn="ctr">
              <a:defRPr/>
            </a:pPr>
            <a:r>
              <a:rPr lang="zh-CN" altLang="en-US" kern="0" dirty="0">
                <a:latin typeface="Microsoft YaHei" panose="020B0503020204020204" pitchFamily="34" charset="-122"/>
                <a:ea typeface="Microsoft YaHei" panose="020B0503020204020204" pitchFamily="34" charset="-122"/>
              </a:rPr>
              <a:t>刘白唱和集</a:t>
            </a:r>
            <a:endParaRPr lang="en-US" altLang="ja-JP" kern="0" dirty="0">
              <a:latin typeface="Microsoft YaHei" panose="020B0503020204020204" pitchFamily="34" charset="-122"/>
              <a:ea typeface="Microsoft YaHei" panose="020B0503020204020204" pitchFamily="34" charset="-122"/>
            </a:endParaRPr>
          </a:p>
        </p:txBody>
      </p:sp>
      <p:cxnSp>
        <p:nvCxnSpPr>
          <p:cNvPr id="11" name="Straight Arrow Connector 10"/>
          <p:cNvCxnSpPr/>
          <p:nvPr/>
        </p:nvCxnSpPr>
        <p:spPr>
          <a:xfrm flipV="1">
            <a:off x="3516459" y="2923511"/>
            <a:ext cx="658024" cy="3908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145" y="1272608"/>
            <a:ext cx="3816554" cy="3301806"/>
          </a:xfrm>
          <a:prstGeom prst="rect">
            <a:avLst/>
          </a:prstGeom>
        </p:spPr>
      </p:pic>
      <p:sp>
        <p:nvSpPr>
          <p:cNvPr id="9" name="Rectangle 8"/>
          <p:cNvSpPr/>
          <p:nvPr/>
        </p:nvSpPr>
        <p:spPr>
          <a:xfrm>
            <a:off x="4457770" y="2906508"/>
            <a:ext cx="2743199" cy="815608"/>
          </a:xfrm>
          <a:prstGeom prst="rect">
            <a:avLst/>
          </a:prstGeom>
        </p:spPr>
        <p:txBody>
          <a:bodyPr wrap="square">
            <a:spAutoFit/>
          </a:bodyPr>
          <a:lstStyle/>
          <a:p>
            <a:pPr>
              <a:spcAft>
                <a:spcPts val="600"/>
              </a:spcAft>
              <a:defRPr/>
            </a:pPr>
            <a:r>
              <a:rPr lang="zh-CN" altLang="en-US" sz="2200" b="1" dirty="0">
                <a:latin typeface="Microsoft YaHei" charset="-122"/>
                <a:ea typeface="Microsoft YaHei" charset="-122"/>
                <a:cs typeface="Microsoft YaHei" charset="-122"/>
              </a:rPr>
              <a:t>思考：</a:t>
            </a:r>
            <a:endParaRPr lang="en-US" altLang="zh-CN" sz="2200" b="1" dirty="0">
              <a:latin typeface="Microsoft YaHei" charset="-122"/>
              <a:ea typeface="Microsoft YaHei" charset="-122"/>
              <a:cs typeface="Microsoft YaHei" charset="-122"/>
            </a:endParaRPr>
          </a:p>
          <a:p>
            <a:pPr>
              <a:spcAft>
                <a:spcPts val="600"/>
              </a:spcAft>
              <a:defRPr/>
            </a:pPr>
            <a:r>
              <a:rPr lang="zh-CN" altLang="en-US" sz="2000" dirty="0">
                <a:latin typeface="Microsoft YaHei" charset="-122"/>
                <a:ea typeface="Microsoft YaHei" charset="-122"/>
                <a:cs typeface="Microsoft YaHei" charset="-122"/>
              </a:rPr>
              <a:t>你能发现什么规律？</a:t>
            </a:r>
            <a:endParaRPr lang="en-US" sz="2000" dirty="0">
              <a:solidFill>
                <a:srgbClr val="C00000"/>
              </a:solidFill>
              <a:latin typeface="Microsoft YaHei" charset="-122"/>
              <a:ea typeface="Microsoft YaHei" charset="-122"/>
              <a:cs typeface="Microsoft YaHei" charset="-122"/>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538004" y="2656489"/>
            <a:ext cx="582730" cy="582730"/>
          </a:xfrm>
          <a:prstGeom prst="rect">
            <a:avLst/>
          </a:prstGeom>
        </p:spPr>
      </p:pic>
      <p:sp>
        <p:nvSpPr>
          <p:cNvPr id="12" name="Rectangle 11"/>
          <p:cNvSpPr/>
          <p:nvPr/>
        </p:nvSpPr>
        <p:spPr>
          <a:xfrm>
            <a:off x="7200969" y="2178756"/>
            <a:ext cx="1254409" cy="14904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052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用图分析网络大数据</a:t>
            </a:r>
            <a:endParaRPr lang="en-US" dirty="0"/>
          </a:p>
        </p:txBody>
      </p:sp>
      <p:sp>
        <p:nvSpPr>
          <p:cNvPr id="3" name="Content Placeholder 2"/>
          <p:cNvSpPr>
            <a:spLocks noGrp="1"/>
          </p:cNvSpPr>
          <p:nvPr>
            <p:ph idx="1"/>
          </p:nvPr>
        </p:nvSpPr>
        <p:spPr>
          <a:xfrm>
            <a:off x="457200" y="819150"/>
            <a:ext cx="3027243" cy="3157764"/>
          </a:xfrm>
        </p:spPr>
        <p:txBody>
          <a:bodyPr>
            <a:normAutofit/>
          </a:bodyPr>
          <a:lstStyle/>
          <a:p>
            <a:r>
              <a:rPr lang="zh-CN" altLang="en-US" dirty="0"/>
              <a:t>使用图模型分析</a:t>
            </a:r>
            <a:r>
              <a:rPr lang="zh-CN" altLang="en-US" dirty="0">
                <a:solidFill>
                  <a:srgbClr val="C00000"/>
                </a:solidFill>
              </a:rPr>
              <a:t>不同领域</a:t>
            </a:r>
            <a:r>
              <a:rPr lang="zh-CN" altLang="en-US" dirty="0"/>
              <a:t>的网络大数据：</a:t>
            </a:r>
            <a:endParaRPr lang="en-US" altLang="zh-CN" dirty="0"/>
          </a:p>
          <a:p>
            <a:pPr lvl="1"/>
            <a:r>
              <a:rPr lang="zh-CN" altLang="en-US" dirty="0">
                <a:solidFill>
                  <a:schemeClr val="tx1">
                    <a:lumMod val="50000"/>
                    <a:lumOff val="50000"/>
                  </a:schemeClr>
                </a:solidFill>
              </a:rPr>
              <a:t>分析美国两党政论博客之间的引用关系</a:t>
            </a:r>
            <a:endParaRPr lang="en-US" dirty="0">
              <a:solidFill>
                <a:schemeClr val="tx1">
                  <a:lumMod val="50000"/>
                  <a:lumOff val="50000"/>
                </a:schemeClr>
              </a:solidFill>
            </a:endParaRPr>
          </a:p>
          <a:p>
            <a:pPr lvl="1"/>
            <a:r>
              <a:rPr lang="zh-CN" altLang="en-US" dirty="0">
                <a:solidFill>
                  <a:schemeClr val="tx1">
                    <a:lumMod val="50000"/>
                    <a:lumOff val="50000"/>
                  </a:schemeClr>
                </a:solidFill>
              </a:rPr>
              <a:t>分析国与国之间的经贸关系</a:t>
            </a:r>
            <a:endParaRPr lang="en-US" altLang="zh-CN" dirty="0">
              <a:solidFill>
                <a:schemeClr val="tx1">
                  <a:lumMod val="50000"/>
                  <a:lumOff val="50000"/>
                </a:schemeClr>
              </a:solidFill>
            </a:endParaRPr>
          </a:p>
          <a:p>
            <a:pPr lvl="1"/>
            <a:r>
              <a:rPr lang="zh-CN" altLang="en-US" dirty="0">
                <a:solidFill>
                  <a:schemeClr val="tx1">
                    <a:lumMod val="50000"/>
                    <a:lumOff val="50000"/>
                  </a:schemeClr>
                </a:solidFill>
              </a:rPr>
              <a:t>分析唐朝诗人之间的唱和关系</a:t>
            </a:r>
            <a:endParaRPr lang="en-US" dirty="0">
              <a:solidFill>
                <a:schemeClr val="tx1">
                  <a:lumMod val="50000"/>
                  <a:lumOff val="50000"/>
                </a:schemeClr>
              </a:solidFill>
            </a:endParaRPr>
          </a:p>
          <a:p>
            <a:pPr lvl="1"/>
            <a:r>
              <a:rPr lang="zh-CN" altLang="en-US" dirty="0"/>
              <a:t>分析传染病的</a:t>
            </a:r>
            <a:r>
              <a:rPr lang="zh-CN" altLang="en-US" dirty="0">
                <a:solidFill>
                  <a:srgbClr val="C00000"/>
                </a:solidFill>
              </a:rPr>
              <a:t>人际传播</a:t>
            </a:r>
            <a:r>
              <a:rPr lang="zh-CN" altLang="en-US" dirty="0"/>
              <a:t>与疾病控制手段</a:t>
            </a:r>
            <a:endParaRPr lang="en-US" dirty="0"/>
          </a:p>
        </p:txBody>
      </p:sp>
      <p:sp>
        <p:nvSpPr>
          <p:cNvPr id="5" name="Rectangle 4"/>
          <p:cNvSpPr/>
          <p:nvPr/>
        </p:nvSpPr>
        <p:spPr>
          <a:xfrm>
            <a:off x="3802747" y="996706"/>
            <a:ext cx="4990454" cy="338554"/>
          </a:xfrm>
          <a:prstGeom prst="rect">
            <a:avLst/>
          </a:prstGeom>
        </p:spPr>
        <p:txBody>
          <a:bodyPr wrap="square">
            <a:spAutoFit/>
          </a:bodyPr>
          <a:lstStyle/>
          <a:p>
            <a:r>
              <a:rPr lang="zh-CN" altLang="en-US" sz="1600" dirty="0">
                <a:latin typeface="Microsoft YaHei" charset="-122"/>
                <a:ea typeface="Microsoft YaHei" charset="-122"/>
              </a:rPr>
              <a:t>一次肺结核爆发的扩散过程，信息传播与此也很类似</a:t>
            </a:r>
            <a:endParaRPr lang="en-US" sz="1600" dirty="0">
              <a:latin typeface="Microsoft YaHei" charset="-122"/>
              <a:ea typeface="Microsoft YaHei"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083" y="1335260"/>
            <a:ext cx="4107782" cy="3213896"/>
          </a:xfrm>
          <a:prstGeom prst="rect">
            <a:avLst/>
          </a:prstGeom>
        </p:spPr>
      </p:pic>
      <p:sp>
        <p:nvSpPr>
          <p:cNvPr id="7" name="TextBox 6"/>
          <p:cNvSpPr txBox="1"/>
          <p:nvPr/>
        </p:nvSpPr>
        <p:spPr>
          <a:xfrm>
            <a:off x="4244083" y="4590900"/>
            <a:ext cx="4899918"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[Andre</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et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al.,</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American</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Journal</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of</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Public</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Health,</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2007]</a:t>
            </a:r>
            <a:endParaRPr lang="en-US" sz="1200" dirty="0">
              <a:solidFill>
                <a:schemeClr val="tx1">
                  <a:lumMod val="50000"/>
                  <a:lumOff val="50000"/>
                </a:schemeClr>
              </a:solidFill>
            </a:endParaRPr>
          </a:p>
        </p:txBody>
      </p:sp>
      <p:sp>
        <p:nvSpPr>
          <p:cNvPr id="19" name="TextBox 18"/>
          <p:cNvSpPr txBox="1"/>
          <p:nvPr/>
        </p:nvSpPr>
        <p:spPr>
          <a:xfrm>
            <a:off x="5540936" y="3985874"/>
            <a:ext cx="2159566" cy="430887"/>
          </a:xfrm>
          <a:prstGeom prst="rect">
            <a:avLst/>
          </a:prstGeom>
          <a:solidFill>
            <a:schemeClr val="bg1"/>
          </a:solidFill>
          <a:ln>
            <a:solidFill>
              <a:srgbClr val="C00000"/>
            </a:solidFill>
          </a:ln>
          <a:effectLst>
            <a:outerShdw blurRad="50800" dist="76200" dir="2700000" algn="tl" rotWithShape="0">
              <a:prstClr val="black">
                <a:alpha val="40000"/>
              </a:prstClr>
            </a:outerShdw>
          </a:effectLst>
        </p:spPr>
        <p:txBody>
          <a:bodyPr wrap="none" rtlCol="0">
            <a:spAutoFit/>
          </a:bodyPr>
          <a:lstStyle/>
          <a:p>
            <a:r>
              <a:rPr lang="zh-CN" altLang="en-US" sz="2200" dirty="0">
                <a:latin typeface="Microsoft YaHei" charset="-122"/>
                <a:ea typeface="Microsoft YaHei" charset="-122"/>
                <a:cs typeface="Microsoft YaHei" charset="-122"/>
              </a:rPr>
              <a:t>“超级传播者”</a:t>
            </a:r>
            <a:endParaRPr lang="en-US" sz="2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4258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2646878" cy="584775"/>
          </a:xfrm>
          <a:prstGeom prst="rect">
            <a:avLst/>
          </a:prstGeom>
          <a:noFill/>
        </p:spPr>
        <p:txBody>
          <a:bodyPr wrap="none" rtlCol="0">
            <a:spAutoFit/>
          </a:bodyPr>
          <a:lstStyle/>
          <a:p>
            <a:r>
              <a:rPr lang="zh-CN" altLang="en-US" sz="3200" dirty="0">
                <a:latin typeface="Microsoft YaHei" charset="-122"/>
                <a:ea typeface="Microsoft YaHei" charset="-122"/>
                <a:cs typeface="Microsoft YaHei" charset="-122"/>
              </a:rPr>
              <a:t>网络数据分析</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网络数据分析</a:t>
            </a:r>
            <a:endParaRPr lang="zh-CN" altLang="en-US"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29333" y="1222353"/>
            <a:ext cx="4615635" cy="2308324"/>
          </a:xfrm>
          <a:prstGeom prst="rect">
            <a:avLst/>
          </a:prstGeom>
          <a:noFill/>
        </p:spPr>
        <p:txBody>
          <a:bodyPr wrap="square" rtlCol="0">
            <a:spAutoFit/>
          </a:bodyPr>
          <a:lstStyle/>
          <a:p>
            <a:pPr>
              <a:lnSpc>
                <a:spcPct val="20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为什么用图对数据建模</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What</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 图论的基本概念</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How</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网络数据分析的基本内容</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mr-I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节点中心性（</a:t>
            </a:r>
            <a:r>
              <a:rPr lang="en-US" altLang="zh-CN" dirty="0">
                <a:latin typeface="Calibri" panose="020F0502020204030204" pitchFamily="34" charset="0"/>
                <a:ea typeface="微软雅黑" panose="020B0503020204020204" pitchFamily="34" charset="-122"/>
                <a:cs typeface="Calibri" panose="020F0502020204030204" pitchFamily="34" charset="0"/>
              </a:rPr>
              <a:t>Centrality</a:t>
            </a:r>
            <a:r>
              <a:rPr lang="zh-CN" altLang="en-US" dirty="0">
                <a:latin typeface="微软雅黑" panose="020B0503020204020204" pitchFamily="34" charset="-122"/>
                <a:ea typeface="微软雅黑" panose="020B0503020204020204" pitchFamily="34" charset="-122"/>
              </a:rPr>
              <a:t>）分析</a:t>
            </a:r>
            <a:endParaRPr lang="en-US" altLang="zh-CN" dirty="0">
              <a:latin typeface="微软雅黑" panose="020B0503020204020204" pitchFamily="34" charset="-122"/>
              <a:ea typeface="微软雅黑" panose="020B0503020204020204" pitchFamily="34" charset="-122"/>
            </a:endParaRPr>
          </a:p>
        </p:txBody>
      </p:sp>
      <p:sp>
        <p:nvSpPr>
          <p:cNvPr id="24" name="椭圆 23"/>
          <p:cNvSpPr/>
          <p:nvPr/>
        </p:nvSpPr>
        <p:spPr>
          <a:xfrm>
            <a:off x="3998959" y="14721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97236" y="25708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997236" y="311166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87448" y="20216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728294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网络化的世界</a:t>
            </a:r>
            <a:endParaRPr lang="en-US" dirty="0"/>
          </a:p>
        </p:txBody>
      </p:sp>
      <p:pic>
        <p:nvPicPr>
          <p:cNvPr id="4" name="图片 5" descr="static-graph.pn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422414"/>
            <a:ext cx="9144000" cy="5565914"/>
          </a:xfrm>
          <a:prstGeom prst="rect">
            <a:avLst/>
          </a:prstGeom>
        </p:spPr>
      </p:pic>
      <p:pic>
        <p:nvPicPr>
          <p:cNvPr id="5" name="Picture 4"/>
          <p:cNvPicPr>
            <a:picLocks noChangeAspect="1" noChangeArrowheads="1"/>
          </p:cNvPicPr>
          <p:nvPr/>
        </p:nvPicPr>
        <p:blipFill>
          <a:blip r:embed="rId4" cstate="print"/>
          <a:srcRect/>
          <a:stretch>
            <a:fillRect/>
          </a:stretch>
        </p:blipFill>
        <p:spPr bwMode="auto">
          <a:xfrm>
            <a:off x="1052733" y="634805"/>
            <a:ext cx="1296421" cy="506222"/>
          </a:xfrm>
          <a:prstGeom prst="rect">
            <a:avLst/>
          </a:prstGeom>
          <a:noFill/>
          <a:ln w="9525">
            <a:noFill/>
            <a:miter lim="800000"/>
            <a:headEnd/>
            <a:tailEnd/>
          </a:ln>
        </p:spPr>
      </p:pic>
      <p:pic>
        <p:nvPicPr>
          <p:cNvPr id="6" name="Picture 11"/>
          <p:cNvPicPr>
            <a:picLocks noChangeAspect="1" noChangeArrowheads="1"/>
          </p:cNvPicPr>
          <p:nvPr/>
        </p:nvPicPr>
        <p:blipFill>
          <a:blip r:embed="rId5" cstate="print"/>
          <a:srcRect/>
          <a:stretch>
            <a:fillRect/>
          </a:stretch>
        </p:blipFill>
        <p:spPr bwMode="auto">
          <a:xfrm>
            <a:off x="6227073" y="550706"/>
            <a:ext cx="713032" cy="713032"/>
          </a:xfrm>
          <a:prstGeom prst="rect">
            <a:avLst/>
          </a:prstGeom>
          <a:noFill/>
          <a:ln w="9525">
            <a:noFill/>
            <a:miter lim="800000"/>
            <a:headEnd/>
            <a:tailEnd/>
          </a:ln>
        </p:spPr>
      </p:pic>
      <p:pic>
        <p:nvPicPr>
          <p:cNvPr id="7" name="Picture 2"/>
          <p:cNvPicPr>
            <a:picLocks noChangeAspect="1" noChangeArrowheads="1"/>
          </p:cNvPicPr>
          <p:nvPr/>
        </p:nvPicPr>
        <p:blipFill>
          <a:blip r:embed="rId6" cstate="print"/>
          <a:srcRect/>
          <a:stretch>
            <a:fillRect/>
          </a:stretch>
        </p:blipFill>
        <p:spPr bwMode="auto">
          <a:xfrm>
            <a:off x="6774391" y="2168811"/>
            <a:ext cx="1746427" cy="583390"/>
          </a:xfrm>
          <a:prstGeom prst="rect">
            <a:avLst/>
          </a:prstGeom>
          <a:noFill/>
          <a:ln w="9525">
            <a:noFill/>
            <a:miter lim="800000"/>
            <a:headEnd/>
            <a:tailEnd/>
          </a:ln>
        </p:spPr>
      </p:pic>
      <p:pic>
        <p:nvPicPr>
          <p:cNvPr id="8" name="Picture 3"/>
          <p:cNvPicPr>
            <a:picLocks noChangeAspect="1" noChangeArrowheads="1"/>
          </p:cNvPicPr>
          <p:nvPr/>
        </p:nvPicPr>
        <p:blipFill>
          <a:blip r:embed="rId7" cstate="print"/>
          <a:srcRect/>
          <a:stretch>
            <a:fillRect/>
          </a:stretch>
        </p:blipFill>
        <p:spPr bwMode="auto">
          <a:xfrm>
            <a:off x="1123585" y="1945992"/>
            <a:ext cx="1166779" cy="614095"/>
          </a:xfrm>
          <a:prstGeom prst="rect">
            <a:avLst/>
          </a:prstGeom>
          <a:noFill/>
          <a:ln w="9525">
            <a:noFill/>
            <a:miter lim="800000"/>
            <a:headEnd/>
            <a:tailEnd/>
          </a:ln>
        </p:spPr>
      </p:pic>
      <p:sp>
        <p:nvSpPr>
          <p:cNvPr id="9" name="矩形 16"/>
          <p:cNvSpPr/>
          <p:nvPr/>
        </p:nvSpPr>
        <p:spPr>
          <a:xfrm>
            <a:off x="490025" y="1197513"/>
            <a:ext cx="2916949" cy="58860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a:solidFill>
                  <a:srgbClr val="FF0000"/>
                </a:solidFill>
              </a:rPr>
              <a:t>1.65 billion </a:t>
            </a:r>
            <a:r>
              <a:rPr lang="zh-CN" altLang="en-US" sz="1846" dirty="0">
                <a:solidFill>
                  <a:schemeClr val="tx1"/>
                </a:solidFill>
                <a:latin typeface="Microsoft YaHei" charset="-122"/>
                <a:ea typeface="Microsoft YaHei" charset="-122"/>
                <a:cs typeface="Microsoft YaHei" charset="-122"/>
              </a:rPr>
              <a:t>月活用户</a:t>
            </a:r>
            <a:endParaRPr lang="en-US" altLang="zh-CN" sz="1846" dirty="0">
              <a:solidFill>
                <a:schemeClr val="tx1"/>
              </a:solidFill>
              <a:latin typeface="Microsoft YaHei" charset="-122"/>
              <a:ea typeface="Microsoft YaHei" charset="-122"/>
              <a:cs typeface="Microsoft YaHei" charset="-122"/>
            </a:endParaRPr>
          </a:p>
          <a:p>
            <a:pPr>
              <a:buFont typeface="Arial" pitchFamily="34" charset="0"/>
              <a:buChar char="•"/>
            </a:pPr>
            <a:r>
              <a:rPr lang="en-US" altLang="zh-CN" sz="1846" b="1" dirty="0">
                <a:solidFill>
                  <a:srgbClr val="0000CC"/>
                </a:solidFill>
              </a:rPr>
              <a:t> 2.5 trillion </a:t>
            </a:r>
            <a:r>
              <a:rPr lang="en-US" altLang="zh-CN" sz="1846" dirty="0">
                <a:solidFill>
                  <a:schemeClr val="tx1"/>
                </a:solidFill>
              </a:rPr>
              <a:t>minutes/month</a:t>
            </a:r>
          </a:p>
        </p:txBody>
      </p:sp>
      <p:sp>
        <p:nvSpPr>
          <p:cNvPr id="10" name="矩形 20"/>
          <p:cNvSpPr/>
          <p:nvPr/>
        </p:nvSpPr>
        <p:spPr>
          <a:xfrm>
            <a:off x="6005149" y="2862916"/>
            <a:ext cx="2852128" cy="57462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a:solidFill>
                  <a:srgbClr val="FF0000"/>
                </a:solidFill>
              </a:rPr>
              <a:t>2.20</a:t>
            </a:r>
            <a:r>
              <a:rPr lang="zh-CN" altLang="en-US" sz="1846" b="1" dirty="0">
                <a:solidFill>
                  <a:srgbClr val="FF0000"/>
                </a:solidFill>
              </a:rPr>
              <a:t>亿</a:t>
            </a:r>
            <a:r>
              <a:rPr lang="en-US" altLang="zh-CN" sz="1846" b="1" dirty="0">
                <a:solidFill>
                  <a:srgbClr val="FF0000"/>
                </a:solidFill>
              </a:rPr>
              <a:t> </a:t>
            </a:r>
            <a:r>
              <a:rPr lang="zh-CN" altLang="en-US" sz="1846" dirty="0">
                <a:solidFill>
                  <a:schemeClr val="tx1"/>
                </a:solidFill>
                <a:latin typeface="Microsoft YaHei" charset="-122"/>
                <a:ea typeface="Microsoft YaHei" charset="-122"/>
                <a:cs typeface="Microsoft YaHei" charset="-122"/>
              </a:rPr>
              <a:t>用户</a:t>
            </a:r>
            <a:endParaRPr lang="en-US" altLang="zh-CN" sz="1846" dirty="0">
              <a:solidFill>
                <a:schemeClr val="tx1"/>
              </a:solidFill>
              <a:latin typeface="Microsoft YaHei" charset="-122"/>
              <a:ea typeface="Microsoft YaHei" charset="-122"/>
              <a:cs typeface="Microsoft YaHei" charset="-122"/>
            </a:endParaRPr>
          </a:p>
          <a:p>
            <a:pPr>
              <a:buFont typeface="Arial" pitchFamily="34" charset="0"/>
              <a:buChar char="•"/>
            </a:pPr>
            <a:r>
              <a:rPr lang="zh-CN" altLang="en-US" sz="1846" b="1" dirty="0">
                <a:solidFill>
                  <a:srgbClr val="0000CC"/>
                </a:solidFill>
              </a:rPr>
              <a:t>影响我们每个人的生活</a:t>
            </a:r>
            <a:endParaRPr lang="en-US" altLang="zh-CN" sz="1846" dirty="0">
              <a:solidFill>
                <a:srgbClr val="000000"/>
              </a:solidFill>
            </a:endParaRPr>
          </a:p>
        </p:txBody>
      </p:sp>
      <p:sp>
        <p:nvSpPr>
          <p:cNvPr id="11" name="矩形 21"/>
          <p:cNvSpPr/>
          <p:nvPr/>
        </p:nvSpPr>
        <p:spPr>
          <a:xfrm>
            <a:off x="5648149" y="1333242"/>
            <a:ext cx="3372383" cy="75566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b="1" dirty="0">
                <a:solidFill>
                  <a:srgbClr val="FF0000"/>
                </a:solidFill>
              </a:rPr>
              <a:t>QQ: 8</a:t>
            </a:r>
            <a:r>
              <a:rPr lang="zh-CN" altLang="en-US" sz="1846" b="1" dirty="0">
                <a:solidFill>
                  <a:srgbClr val="FF0000"/>
                </a:solidFill>
              </a:rPr>
              <a:t>亿 </a:t>
            </a:r>
            <a:r>
              <a:rPr lang="zh-CN" altLang="en-US" sz="1846" dirty="0">
                <a:solidFill>
                  <a:schemeClr val="tx1"/>
                </a:solidFill>
                <a:latin typeface="Microsoft YaHei" charset="-122"/>
                <a:ea typeface="Microsoft YaHei" charset="-122"/>
                <a:cs typeface="Microsoft YaHei" charset="-122"/>
              </a:rPr>
              <a:t>月活用户</a:t>
            </a:r>
            <a:endParaRPr lang="en-US" altLang="zh-CN" sz="1846" dirty="0">
              <a:solidFill>
                <a:schemeClr val="tx1"/>
              </a:solidFill>
            </a:endParaRPr>
          </a:p>
          <a:p>
            <a:pPr>
              <a:buFont typeface="Arial" pitchFamily="34" charset="0"/>
              <a:buChar char="•"/>
            </a:pPr>
            <a:r>
              <a:rPr lang="en-US" altLang="zh-CN" sz="1846" b="1" dirty="0">
                <a:solidFill>
                  <a:srgbClr val="0000CC"/>
                </a:solidFill>
              </a:rPr>
              <a:t> </a:t>
            </a:r>
            <a:r>
              <a:rPr lang="zh-CN" altLang="en-US" sz="1846" b="1" dirty="0">
                <a:solidFill>
                  <a:srgbClr val="0000CC"/>
                </a:solidFill>
              </a:rPr>
              <a:t>微信</a:t>
            </a:r>
            <a:r>
              <a:rPr lang="en-US" altLang="zh-CN" sz="1846" b="1" dirty="0">
                <a:solidFill>
                  <a:srgbClr val="0000CC"/>
                </a:solidFill>
              </a:rPr>
              <a:t>: 7</a:t>
            </a:r>
            <a:r>
              <a:rPr lang="zh-CN" altLang="en-US" sz="1846" b="1" dirty="0">
                <a:solidFill>
                  <a:srgbClr val="0000CC"/>
                </a:solidFill>
              </a:rPr>
              <a:t>亿 </a:t>
            </a:r>
            <a:r>
              <a:rPr lang="zh-CN" altLang="en-US" sz="1846" dirty="0">
                <a:solidFill>
                  <a:schemeClr val="tx1"/>
                </a:solidFill>
                <a:latin typeface="Microsoft YaHei" charset="-122"/>
                <a:ea typeface="Microsoft YaHei" charset="-122"/>
                <a:cs typeface="Microsoft YaHei" charset="-122"/>
              </a:rPr>
              <a:t>月活用户</a:t>
            </a:r>
            <a:endParaRPr lang="en-US" altLang="zh-CN" sz="1846" dirty="0">
              <a:solidFill>
                <a:srgbClr val="000000"/>
              </a:solidFill>
            </a:endParaRPr>
          </a:p>
        </p:txBody>
      </p:sp>
      <p:sp>
        <p:nvSpPr>
          <p:cNvPr id="12" name="矩形 17"/>
          <p:cNvSpPr/>
          <p:nvPr/>
        </p:nvSpPr>
        <p:spPr>
          <a:xfrm>
            <a:off x="562708" y="2693378"/>
            <a:ext cx="2463202" cy="57535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a:solidFill>
                  <a:srgbClr val="FF0000"/>
                </a:solidFill>
              </a:rPr>
              <a:t>255 million</a:t>
            </a:r>
            <a:r>
              <a:rPr lang="zh-CN" altLang="en-US" sz="1846" b="1" dirty="0">
                <a:solidFill>
                  <a:srgbClr val="FF0000"/>
                </a:solidFill>
              </a:rPr>
              <a:t> </a:t>
            </a:r>
            <a:r>
              <a:rPr lang="zh-CN" altLang="en-US" sz="1846" dirty="0">
                <a:solidFill>
                  <a:schemeClr val="tx1"/>
                </a:solidFill>
                <a:latin typeface="Microsoft YaHei" charset="-122"/>
                <a:ea typeface="Microsoft YaHei" charset="-122"/>
                <a:cs typeface="Microsoft YaHei" charset="-122"/>
              </a:rPr>
              <a:t>月活用户</a:t>
            </a:r>
            <a:endParaRPr lang="en-US" altLang="zh-CN" sz="1846" dirty="0">
              <a:solidFill>
                <a:schemeClr val="tx1"/>
              </a:solidFill>
            </a:endParaRPr>
          </a:p>
          <a:p>
            <a:pPr>
              <a:buFont typeface="Arial" pitchFamily="34" charset="0"/>
              <a:buChar char="•"/>
            </a:pPr>
            <a:r>
              <a:rPr lang="en-US" altLang="zh-CN" sz="1846" b="1" dirty="0">
                <a:solidFill>
                  <a:srgbClr val="0000CC"/>
                </a:solidFill>
              </a:rPr>
              <a:t> Peak: 143K </a:t>
            </a:r>
            <a:r>
              <a:rPr lang="en-US" altLang="zh-CN" sz="1846" dirty="0">
                <a:solidFill>
                  <a:schemeClr val="tx1"/>
                </a:solidFill>
              </a:rPr>
              <a:t>tweets/s</a:t>
            </a:r>
          </a:p>
        </p:txBody>
      </p:sp>
      <p:pic>
        <p:nvPicPr>
          <p:cNvPr id="13" name="图片 30" descr="amazon.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2703" y="3443396"/>
            <a:ext cx="1750169" cy="432513"/>
          </a:xfrm>
          <a:prstGeom prst="rect">
            <a:avLst/>
          </a:prstGeom>
        </p:spPr>
      </p:pic>
      <p:pic>
        <p:nvPicPr>
          <p:cNvPr id="14" name="图片 31" descr="alibaba_group2-featu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0549" y="3578736"/>
            <a:ext cx="1944633" cy="406579"/>
          </a:xfrm>
          <a:prstGeom prst="rect">
            <a:avLst/>
          </a:prstGeom>
        </p:spPr>
      </p:pic>
      <p:pic>
        <p:nvPicPr>
          <p:cNvPr id="15" name="图片 3"/>
          <p:cNvPicPr>
            <a:picLocks noChangeAspect="1"/>
          </p:cNvPicPr>
          <p:nvPr/>
        </p:nvPicPr>
        <p:blipFill>
          <a:blip r:embed="rId10"/>
          <a:stretch>
            <a:fillRect/>
          </a:stretch>
        </p:blipFill>
        <p:spPr>
          <a:xfrm>
            <a:off x="7282150" y="536407"/>
            <a:ext cx="713032" cy="713032"/>
          </a:xfrm>
          <a:prstGeom prst="rect">
            <a:avLst/>
          </a:prstGeom>
        </p:spPr>
      </p:pic>
      <p:sp>
        <p:nvSpPr>
          <p:cNvPr id="16" name="矩形 28"/>
          <p:cNvSpPr/>
          <p:nvPr/>
        </p:nvSpPr>
        <p:spPr>
          <a:xfrm>
            <a:off x="758941" y="4010846"/>
            <a:ext cx="2657665" cy="70423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a:solidFill>
                  <a:srgbClr val="FF0000"/>
                </a:solidFill>
              </a:rPr>
              <a:t>304 million</a:t>
            </a:r>
            <a:r>
              <a:rPr lang="zh-CN" altLang="en-US" sz="1846" b="1" dirty="0">
                <a:solidFill>
                  <a:srgbClr val="FF0000"/>
                </a:solidFill>
              </a:rPr>
              <a:t> </a:t>
            </a:r>
            <a:r>
              <a:rPr lang="zh-CN" altLang="en-US" sz="1846" dirty="0">
                <a:solidFill>
                  <a:schemeClr val="tx1"/>
                </a:solidFill>
                <a:latin typeface="Microsoft YaHei" charset="-122"/>
                <a:ea typeface="Microsoft YaHei" charset="-122"/>
                <a:cs typeface="Microsoft YaHei" charset="-122"/>
              </a:rPr>
              <a:t>月活用户</a:t>
            </a:r>
            <a:endParaRPr lang="en-US" altLang="zh-CN" sz="1846" dirty="0">
              <a:solidFill>
                <a:schemeClr val="tx1"/>
              </a:solidFill>
            </a:endParaRPr>
          </a:p>
          <a:p>
            <a:pPr>
              <a:buFont typeface="Arial" pitchFamily="34" charset="0"/>
              <a:buChar char="•"/>
            </a:pPr>
            <a:r>
              <a:rPr lang="en-US" altLang="zh-CN" sz="1846" b="1" dirty="0">
                <a:solidFill>
                  <a:srgbClr val="0000CC"/>
                </a:solidFill>
              </a:rPr>
              <a:t> 14 billion</a:t>
            </a:r>
            <a:r>
              <a:rPr lang="en-US" altLang="zh-CN" sz="1846" b="1" dirty="0">
                <a:solidFill>
                  <a:schemeClr val="tx1"/>
                </a:solidFill>
              </a:rPr>
              <a:t> </a:t>
            </a:r>
            <a:r>
              <a:rPr lang="en-US" altLang="zh-CN" sz="1846" dirty="0">
                <a:solidFill>
                  <a:schemeClr val="tx1"/>
                </a:solidFill>
              </a:rPr>
              <a:t>items/year</a:t>
            </a:r>
          </a:p>
        </p:txBody>
      </p:sp>
      <p:sp>
        <p:nvSpPr>
          <p:cNvPr id="17" name="矩形 27"/>
          <p:cNvSpPr/>
          <p:nvPr/>
        </p:nvSpPr>
        <p:spPr>
          <a:xfrm>
            <a:off x="5648150" y="4021925"/>
            <a:ext cx="3175772" cy="6856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a:solidFill>
                  <a:srgbClr val="FF0000"/>
                </a:solidFill>
              </a:rPr>
              <a:t>7</a:t>
            </a:r>
            <a:r>
              <a:rPr lang="zh-CN" altLang="en-US" sz="1846" b="1" dirty="0">
                <a:solidFill>
                  <a:srgbClr val="FF0000"/>
                </a:solidFill>
              </a:rPr>
              <a:t>亿</a:t>
            </a:r>
            <a:r>
              <a:rPr lang="en-US" altLang="zh-CN" sz="1846" b="1" dirty="0">
                <a:solidFill>
                  <a:srgbClr val="FF0000"/>
                </a:solidFill>
              </a:rPr>
              <a:t> </a:t>
            </a:r>
            <a:r>
              <a:rPr lang="zh-CN" altLang="en-US" dirty="0">
                <a:solidFill>
                  <a:schemeClr val="tx1"/>
                </a:solidFill>
              </a:rPr>
              <a:t>日交易量</a:t>
            </a:r>
            <a:r>
              <a:rPr lang="en-US" altLang="zh-CN" sz="1846" dirty="0">
                <a:solidFill>
                  <a:schemeClr val="tx1"/>
                </a:solidFill>
              </a:rPr>
              <a:t> (</a:t>
            </a:r>
            <a:r>
              <a:rPr lang="zh-CN" altLang="en-US" sz="1846" dirty="0">
                <a:solidFill>
                  <a:schemeClr val="tx1"/>
                </a:solidFill>
              </a:rPr>
              <a:t>支付宝</a:t>
            </a:r>
            <a:r>
              <a:rPr lang="en-US" altLang="zh-CN" sz="1846" dirty="0">
                <a:solidFill>
                  <a:schemeClr val="tx1"/>
                </a:solidFill>
              </a:rPr>
              <a:t>)</a:t>
            </a:r>
          </a:p>
          <a:p>
            <a:pPr>
              <a:buFont typeface="Arial" pitchFamily="34" charset="0"/>
              <a:buChar char="•"/>
            </a:pPr>
            <a:r>
              <a:rPr lang="en-US" altLang="zh-CN" sz="1846" b="1" dirty="0">
                <a:solidFill>
                  <a:srgbClr val="0000CC"/>
                </a:solidFill>
              </a:rPr>
              <a:t> </a:t>
            </a:r>
            <a:r>
              <a:rPr lang="en-US" altLang="zh-CN" b="1" dirty="0">
                <a:solidFill>
                  <a:srgbClr val="0000CC"/>
                </a:solidFill>
              </a:rPr>
              <a:t>1200</a:t>
            </a:r>
            <a:r>
              <a:rPr lang="zh-CN" altLang="en-US" b="1" dirty="0">
                <a:solidFill>
                  <a:srgbClr val="0000CC"/>
                </a:solidFill>
              </a:rPr>
              <a:t>亿交易关系</a:t>
            </a:r>
            <a:r>
              <a:rPr lang="en-US" altLang="zh-CN" b="1" dirty="0">
                <a:solidFill>
                  <a:srgbClr val="0000CC"/>
                </a:solidFill>
              </a:rPr>
              <a:t>——</a:t>
            </a:r>
            <a:r>
              <a:rPr lang="zh-CN" altLang="en-US" b="1" dirty="0">
                <a:solidFill>
                  <a:srgbClr val="FF0000"/>
                </a:solidFill>
              </a:rPr>
              <a:t>双十一</a:t>
            </a:r>
            <a:endParaRPr lang="en-US" altLang="zh-CN" sz="1846" dirty="0">
              <a:solidFill>
                <a:srgbClr val="FF0000"/>
              </a:solidFill>
            </a:endParaRPr>
          </a:p>
        </p:txBody>
      </p:sp>
      <p:pic>
        <p:nvPicPr>
          <p:cNvPr id="18" name="图片 23" descr="Screen Shot 2013-11-14 at 4.01.22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0764" y="1297917"/>
            <a:ext cx="2227711" cy="2771483"/>
          </a:xfrm>
          <a:prstGeom prst="rect">
            <a:avLst/>
          </a:prstGeom>
        </p:spPr>
      </p:pic>
      <p:sp>
        <p:nvSpPr>
          <p:cNvPr id="19" name="椭圆 24"/>
          <p:cNvSpPr/>
          <p:nvPr/>
        </p:nvSpPr>
        <p:spPr>
          <a:xfrm>
            <a:off x="3416606" y="1301758"/>
            <a:ext cx="2231543" cy="2720167"/>
          </a:xfrm>
          <a:prstGeom prst="ellipse">
            <a:avLst/>
          </a:prstGeom>
          <a:noFill/>
          <a:ln w="19050" cmpd="sng">
            <a:solidFill>
              <a:srgbClr val="4F4F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7181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图的形式化定义</a:t>
            </a:r>
            <a:endParaRPr lang="en-US" dirty="0"/>
          </a:p>
        </p:txBody>
      </p:sp>
      <p:sp>
        <p:nvSpPr>
          <p:cNvPr id="29" name="Oval 28"/>
          <p:cNvSpPr/>
          <p:nvPr/>
        </p:nvSpPr>
        <p:spPr>
          <a:xfrm>
            <a:off x="2250038" y="1365812"/>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1426393" y="2370967"/>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24707" y="3745991"/>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3510334" y="2617547"/>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4916181" y="2124387"/>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5409341" y="3745991"/>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7126838" y="2864127"/>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6407647" y="1612392"/>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4328842" y="872652"/>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Straight Connector 37"/>
          <p:cNvCxnSpPr>
            <a:stCxn id="32" idx="7"/>
            <a:endCxn id="31" idx="3"/>
          </p:cNvCxnSpPr>
          <p:nvPr/>
        </p:nvCxnSpPr>
        <p:spPr>
          <a:xfrm flipV="1">
            <a:off x="1847331" y="1786750"/>
            <a:ext cx="474929" cy="656439"/>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9" idx="3"/>
          </p:cNvCxnSpPr>
          <p:nvPr/>
        </p:nvCxnSpPr>
        <p:spPr>
          <a:xfrm flipV="1">
            <a:off x="1919553" y="1293590"/>
            <a:ext cx="2481511" cy="132395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5"/>
            <a:endCxn id="34" idx="1"/>
          </p:cNvCxnSpPr>
          <p:nvPr/>
        </p:nvCxnSpPr>
        <p:spPr>
          <a:xfrm>
            <a:off x="2670976" y="1786750"/>
            <a:ext cx="911580" cy="903019"/>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2" idx="5"/>
            <a:endCxn id="34" idx="2"/>
          </p:cNvCxnSpPr>
          <p:nvPr/>
        </p:nvCxnSpPr>
        <p:spPr>
          <a:xfrm>
            <a:off x="1847331" y="2791905"/>
            <a:ext cx="1663003" cy="72222"/>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2"/>
          </p:cNvCxnSpPr>
          <p:nvPr/>
        </p:nvCxnSpPr>
        <p:spPr>
          <a:xfrm>
            <a:off x="1672973" y="2864127"/>
            <a:ext cx="1251734" cy="1128444"/>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4" idx="4"/>
            <a:endCxn id="33" idx="7"/>
          </p:cNvCxnSpPr>
          <p:nvPr/>
        </p:nvCxnSpPr>
        <p:spPr>
          <a:xfrm flipH="1">
            <a:off x="3345645" y="3110707"/>
            <a:ext cx="411269" cy="707506"/>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2"/>
            <a:endCxn id="33" idx="6"/>
          </p:cNvCxnSpPr>
          <p:nvPr/>
        </p:nvCxnSpPr>
        <p:spPr>
          <a:xfrm flipH="1">
            <a:off x="3417867" y="3992571"/>
            <a:ext cx="1991474" cy="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5" idx="2"/>
            <a:endCxn id="34" idx="6"/>
          </p:cNvCxnSpPr>
          <p:nvPr/>
        </p:nvCxnSpPr>
        <p:spPr>
          <a:xfrm flipH="1">
            <a:off x="4003494" y="2370967"/>
            <a:ext cx="912687" cy="49316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4"/>
            <a:endCxn id="34" idx="0"/>
          </p:cNvCxnSpPr>
          <p:nvPr/>
        </p:nvCxnSpPr>
        <p:spPr>
          <a:xfrm flipH="1">
            <a:off x="3756914" y="1365812"/>
            <a:ext cx="818508" cy="1251735"/>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8" idx="2"/>
            <a:endCxn id="35" idx="7"/>
          </p:cNvCxnSpPr>
          <p:nvPr/>
        </p:nvCxnSpPr>
        <p:spPr>
          <a:xfrm flipH="1">
            <a:off x="5337119" y="1858972"/>
            <a:ext cx="1070528" cy="33763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5"/>
            <a:endCxn id="37" idx="0"/>
          </p:cNvCxnSpPr>
          <p:nvPr/>
        </p:nvCxnSpPr>
        <p:spPr>
          <a:xfrm>
            <a:off x="6828585" y="2033330"/>
            <a:ext cx="544833" cy="83079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37" idx="3"/>
          </p:cNvCxnSpPr>
          <p:nvPr/>
        </p:nvCxnSpPr>
        <p:spPr>
          <a:xfrm flipV="1">
            <a:off x="5902501" y="3285065"/>
            <a:ext cx="1296559" cy="707506"/>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5" idx="5"/>
            <a:endCxn id="37" idx="2"/>
          </p:cNvCxnSpPr>
          <p:nvPr/>
        </p:nvCxnSpPr>
        <p:spPr>
          <a:xfrm>
            <a:off x="5337119" y="2545325"/>
            <a:ext cx="1789719" cy="565382"/>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5" idx="4"/>
            <a:endCxn id="36" idx="0"/>
          </p:cNvCxnSpPr>
          <p:nvPr/>
        </p:nvCxnSpPr>
        <p:spPr>
          <a:xfrm>
            <a:off x="5162761" y="2617547"/>
            <a:ext cx="493160" cy="1128444"/>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839122" y="1054289"/>
            <a:ext cx="1721946"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节点（</a:t>
            </a:r>
            <a:r>
              <a:rPr lang="en-US" altLang="zh-CN" dirty="0">
                <a:latin typeface="Microsoft YaHei" charset="-122"/>
                <a:ea typeface="Microsoft YaHei" charset="-122"/>
                <a:cs typeface="Microsoft YaHei" charset="-122"/>
              </a:rPr>
              <a:t>Node</a:t>
            </a:r>
            <a:r>
              <a:rPr lang="zh-CN" altLang="en-US" dirty="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p:sp>
        <p:nvSpPr>
          <p:cNvPr id="53" name="TextBox 52"/>
          <p:cNvSpPr txBox="1"/>
          <p:nvPr/>
        </p:nvSpPr>
        <p:spPr>
          <a:xfrm>
            <a:off x="7216218" y="2028624"/>
            <a:ext cx="1430200"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边（</a:t>
            </a:r>
            <a:r>
              <a:rPr lang="en-US" altLang="zh-CN" dirty="0">
                <a:latin typeface="Microsoft YaHei" charset="-122"/>
                <a:ea typeface="Microsoft YaHei" charset="-122"/>
                <a:cs typeface="Microsoft YaHei" charset="-122"/>
              </a:rPr>
              <a:t>Edge</a:t>
            </a:r>
            <a:r>
              <a:rPr lang="zh-CN" altLang="en-US" dirty="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54" name="TextBox 53"/>
              <p:cNvSpPr txBox="1"/>
              <p:nvPr/>
            </p:nvSpPr>
            <p:spPr>
              <a:xfrm>
                <a:off x="3858307" y="4275644"/>
                <a:ext cx="19384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rPr>
                        <m:t>𝐺</m:t>
                      </m:r>
                      <m:r>
                        <a:rPr lang="en-US" altLang="zh-CN" sz="3200" b="0" i="1" smtClean="0">
                          <a:latin typeface="Cambria Math" charset="0"/>
                        </a:rPr>
                        <m:t>=(</m:t>
                      </m:r>
                      <m:r>
                        <a:rPr lang="en-US" altLang="zh-CN" sz="3200" b="0" i="1" smtClean="0">
                          <a:latin typeface="Cambria Math" charset="0"/>
                        </a:rPr>
                        <m:t>𝑉</m:t>
                      </m:r>
                      <m:r>
                        <a:rPr lang="en-US" altLang="zh-CN" sz="3200" b="0" i="1" smtClean="0">
                          <a:latin typeface="Cambria Math" charset="0"/>
                        </a:rPr>
                        <m:t>,</m:t>
                      </m:r>
                      <m:r>
                        <a:rPr lang="en-US" altLang="zh-CN" sz="3200" b="0" i="1" smtClean="0">
                          <a:latin typeface="Cambria Math" charset="0"/>
                        </a:rPr>
                        <m:t>𝐸</m:t>
                      </m:r>
                      <m:r>
                        <a:rPr lang="en-US" altLang="zh-CN" sz="3200" b="0" i="1" smtClean="0">
                          <a:latin typeface="Cambria Math" charset="0"/>
                        </a:rPr>
                        <m:t>)</m:t>
                      </m:r>
                    </m:oMath>
                  </m:oMathPara>
                </a14:m>
                <a:endParaRPr lang="en-US" sz="3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3858307" y="4275644"/>
                <a:ext cx="1938479" cy="492443"/>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029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8C8600-65F6-4265-B02A-E6F84DACB6B6}"/>
              </a:ext>
            </a:extLst>
          </p:cNvPr>
          <p:cNvSpPr>
            <a:spLocks noGrp="1"/>
          </p:cNvSpPr>
          <p:nvPr>
            <p:ph type="title"/>
          </p:nvPr>
        </p:nvSpPr>
        <p:spPr/>
        <p:txBody>
          <a:bodyPr/>
          <a:lstStyle/>
          <a:p>
            <a:r>
              <a:rPr lang="zh-CN" altLang="en-US" dirty="0"/>
              <a:t>图的形式化定义</a:t>
            </a:r>
          </a:p>
        </p:txBody>
      </p:sp>
      <p:sp>
        <p:nvSpPr>
          <p:cNvPr id="3" name="内容占位符 2">
            <a:extLst>
              <a:ext uri="{FF2B5EF4-FFF2-40B4-BE49-F238E27FC236}">
                <a16:creationId xmlns:a16="http://schemas.microsoft.com/office/drawing/2014/main" xmlns="" id="{D8DD325C-BCDD-49B5-BF3A-5D3A44403026}"/>
              </a:ext>
            </a:extLst>
          </p:cNvPr>
          <p:cNvSpPr>
            <a:spLocks noGrp="1"/>
          </p:cNvSpPr>
          <p:nvPr>
            <p:ph idx="1"/>
          </p:nvPr>
        </p:nvSpPr>
        <p:spPr>
          <a:xfrm>
            <a:off x="457200" y="819150"/>
            <a:ext cx="8196526" cy="3905871"/>
          </a:xfrm>
        </p:spPr>
        <p:txBody>
          <a:bodyPr>
            <a:noAutofit/>
          </a:bodyPr>
          <a:lstStyle/>
          <a:p>
            <a:pPr algn="just"/>
            <a:r>
              <a:rPr lang="zh-CN" altLang="zh-CN" sz="1600" dirty="0"/>
              <a:t>社交网络可以使用三种方式进行表示</a:t>
            </a:r>
            <a:r>
              <a:rPr lang="en-US" altLang="zh-CN" sz="1600" dirty="0"/>
              <a:t>(Representation)</a:t>
            </a:r>
            <a:r>
              <a:rPr lang="zh-CN" altLang="zh-CN" sz="1600" dirty="0"/>
              <a:t>，分别是邻接矩阵</a:t>
            </a:r>
            <a:r>
              <a:rPr lang="en-US" altLang="zh-CN" sz="1600" dirty="0"/>
              <a:t>(Adjacency Matrix)</a:t>
            </a:r>
            <a:r>
              <a:rPr lang="zh-CN" altLang="zh-CN" sz="1600" dirty="0"/>
              <a:t>、边列表</a:t>
            </a:r>
            <a:r>
              <a:rPr lang="en-US" altLang="zh-CN" sz="1600" dirty="0"/>
              <a:t>(Edge List)</a:t>
            </a:r>
            <a:r>
              <a:rPr lang="zh-CN" altLang="zh-CN" sz="1600" dirty="0"/>
              <a:t>、邻接关系列表</a:t>
            </a:r>
            <a:r>
              <a:rPr lang="en-US" altLang="zh-CN" sz="1600" dirty="0"/>
              <a:t>(Adjacency List)</a:t>
            </a:r>
            <a:r>
              <a:rPr lang="zh-CN" altLang="zh-CN" sz="1600" dirty="0"/>
              <a:t>。</a:t>
            </a:r>
          </a:p>
          <a:p>
            <a:pPr algn="just"/>
            <a:endParaRPr lang="zh-CN" altLang="zh-CN" sz="1600" dirty="0"/>
          </a:p>
          <a:p>
            <a:pPr lvl="1" algn="just"/>
            <a:endParaRPr lang="zh-CN" altLang="en-US" sz="1600" dirty="0"/>
          </a:p>
        </p:txBody>
      </p:sp>
      <p:pic>
        <p:nvPicPr>
          <p:cNvPr id="4" name="图片 3">
            <a:extLst>
              <a:ext uri="{FF2B5EF4-FFF2-40B4-BE49-F238E27FC236}">
                <a16:creationId xmlns:a16="http://schemas.microsoft.com/office/drawing/2014/main" xmlns="" id="{5E4A1471-CBBB-48EF-BB76-394ACC8B7CF1}"/>
              </a:ext>
            </a:extLst>
          </p:cNvPr>
          <p:cNvPicPr>
            <a:picLocks noChangeAspect="1"/>
          </p:cNvPicPr>
          <p:nvPr/>
        </p:nvPicPr>
        <p:blipFill>
          <a:blip r:embed="rId2"/>
          <a:stretch>
            <a:fillRect/>
          </a:stretch>
        </p:blipFill>
        <p:spPr>
          <a:xfrm>
            <a:off x="378754" y="1829707"/>
            <a:ext cx="2347913" cy="1821725"/>
          </a:xfrm>
          <a:prstGeom prst="rect">
            <a:avLst/>
          </a:prstGeom>
        </p:spPr>
      </p:pic>
      <p:pic>
        <p:nvPicPr>
          <p:cNvPr id="6" name="图片 5">
            <a:extLst>
              <a:ext uri="{FF2B5EF4-FFF2-40B4-BE49-F238E27FC236}">
                <a16:creationId xmlns:a16="http://schemas.microsoft.com/office/drawing/2014/main" xmlns="" id="{BDECF3B8-005A-45DD-AD31-517BA9465E66}"/>
              </a:ext>
            </a:extLst>
          </p:cNvPr>
          <p:cNvPicPr>
            <a:picLocks noChangeAspect="1"/>
          </p:cNvPicPr>
          <p:nvPr/>
        </p:nvPicPr>
        <p:blipFill>
          <a:blip r:embed="rId3"/>
          <a:stretch>
            <a:fillRect/>
          </a:stretch>
        </p:blipFill>
        <p:spPr>
          <a:xfrm>
            <a:off x="3179061" y="1429259"/>
            <a:ext cx="2268950" cy="1411959"/>
          </a:xfrm>
          <a:prstGeom prst="rect">
            <a:avLst/>
          </a:prstGeom>
        </p:spPr>
      </p:pic>
      <p:pic>
        <p:nvPicPr>
          <p:cNvPr id="7" name="图片 6">
            <a:extLst>
              <a:ext uri="{FF2B5EF4-FFF2-40B4-BE49-F238E27FC236}">
                <a16:creationId xmlns:a16="http://schemas.microsoft.com/office/drawing/2014/main" xmlns="" id="{1E1AD542-A05A-4C9E-B4DE-295F08A28831}"/>
              </a:ext>
            </a:extLst>
          </p:cNvPr>
          <p:cNvPicPr>
            <a:picLocks noChangeAspect="1"/>
          </p:cNvPicPr>
          <p:nvPr/>
        </p:nvPicPr>
        <p:blipFill>
          <a:blip r:embed="rId4"/>
          <a:stretch>
            <a:fillRect/>
          </a:stretch>
        </p:blipFill>
        <p:spPr>
          <a:xfrm>
            <a:off x="6115924" y="1429259"/>
            <a:ext cx="1412172" cy="1448382"/>
          </a:xfrm>
          <a:prstGeom prst="rect">
            <a:avLst/>
          </a:prstGeom>
        </p:spPr>
      </p:pic>
      <p:pic>
        <p:nvPicPr>
          <p:cNvPr id="8" name="图片 7">
            <a:extLst>
              <a:ext uri="{FF2B5EF4-FFF2-40B4-BE49-F238E27FC236}">
                <a16:creationId xmlns:a16="http://schemas.microsoft.com/office/drawing/2014/main" xmlns="" id="{01BF3A3E-31BF-458A-BDE2-1D1E1EC0959C}"/>
              </a:ext>
            </a:extLst>
          </p:cNvPr>
          <p:cNvPicPr>
            <a:picLocks noChangeAspect="1"/>
          </p:cNvPicPr>
          <p:nvPr/>
        </p:nvPicPr>
        <p:blipFill>
          <a:blip r:embed="rId5"/>
          <a:stretch>
            <a:fillRect/>
          </a:stretch>
        </p:blipFill>
        <p:spPr>
          <a:xfrm>
            <a:off x="4247424" y="2991941"/>
            <a:ext cx="2212708" cy="1617146"/>
          </a:xfrm>
          <a:prstGeom prst="rect">
            <a:avLst/>
          </a:prstGeom>
        </p:spPr>
      </p:pic>
    </p:spTree>
    <p:extLst>
      <p:ext uri="{BB962C8B-B14F-4D97-AF65-F5344CB8AC3E}">
        <p14:creationId xmlns:p14="http://schemas.microsoft.com/office/powerpoint/2010/main" val="1828405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图的基本定义</a:t>
            </a:r>
            <a:endParaRPr lang="en-US" dirty="0"/>
          </a:p>
        </p:txBody>
      </p:sp>
      <p:sp>
        <p:nvSpPr>
          <p:cNvPr id="3" name="Content Placeholder 2"/>
          <p:cNvSpPr>
            <a:spLocks noGrp="1"/>
          </p:cNvSpPr>
          <p:nvPr>
            <p:ph idx="1"/>
          </p:nvPr>
        </p:nvSpPr>
        <p:spPr/>
        <p:txBody>
          <a:bodyPr/>
          <a:lstStyle/>
          <a:p>
            <a:r>
              <a:rPr lang="zh-CN" altLang="en-US" dirty="0"/>
              <a:t>练习：请写出下图的邻接矩阵、边列表与邻接关系列表</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56166"/>
            <a:ext cx="8382000" cy="2997200"/>
          </a:xfrm>
          <a:prstGeom prst="rect">
            <a:avLst/>
          </a:prstGeom>
        </p:spPr>
      </p:pic>
      <p:sp>
        <p:nvSpPr>
          <p:cNvPr id="8" name="Rectangle 7"/>
          <p:cNvSpPr/>
          <p:nvPr/>
        </p:nvSpPr>
        <p:spPr>
          <a:xfrm>
            <a:off x="381000" y="4417596"/>
            <a:ext cx="8381999" cy="369332"/>
          </a:xfrm>
          <a:prstGeom prst="rect">
            <a:avLst/>
          </a:prstGeom>
        </p:spPr>
        <p:txBody>
          <a:bodyPr wrap="square">
            <a:spAutoFit/>
          </a:bodyPr>
          <a:lstStyle/>
          <a:p>
            <a:pPr algn="ctr"/>
            <a:r>
              <a:rPr lang="en-US" altLang="zh-CN" dirty="0">
                <a:latin typeface="Microsoft YaHei" charset="-122"/>
                <a:ea typeface="Microsoft YaHei" charset="-122"/>
              </a:rPr>
              <a:t>1970</a:t>
            </a:r>
            <a:r>
              <a:rPr lang="zh-CN" altLang="en-US" dirty="0">
                <a:latin typeface="Microsoft YaHei" charset="-122"/>
                <a:ea typeface="Microsoft YaHei" charset="-122"/>
              </a:rPr>
              <a:t>年代的</a:t>
            </a:r>
            <a:r>
              <a:rPr lang="en-US" altLang="zh-CN" dirty="0">
                <a:latin typeface="Microsoft YaHei" charset="-122"/>
                <a:ea typeface="Microsoft YaHei" charset="-122"/>
              </a:rPr>
              <a:t>Internet</a:t>
            </a:r>
            <a:endParaRPr lang="en-US" altLang="ja-JP" dirty="0">
              <a:latin typeface="Microsoft YaHei" charset="-122"/>
              <a:ea typeface="Microsoft YaHei" charset="-122"/>
            </a:endParaRPr>
          </a:p>
        </p:txBody>
      </p:sp>
    </p:spTree>
    <p:extLst>
      <p:ext uri="{BB962C8B-B14F-4D97-AF65-F5344CB8AC3E}">
        <p14:creationId xmlns:p14="http://schemas.microsoft.com/office/powerpoint/2010/main" val="1635414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关系的对称性</a:t>
            </a:r>
            <a:endParaRPr lang="en-US" dirty="0"/>
          </a:p>
        </p:txBody>
      </p:sp>
      <p:sp>
        <p:nvSpPr>
          <p:cNvPr id="3" name="Content Placeholder 2"/>
          <p:cNvSpPr>
            <a:spLocks noGrp="1"/>
          </p:cNvSpPr>
          <p:nvPr>
            <p:ph idx="1"/>
          </p:nvPr>
        </p:nvSpPr>
        <p:spPr/>
        <p:txBody>
          <a:bodyPr/>
          <a:lstStyle/>
          <a:p>
            <a:r>
              <a:rPr lang="zh-CN" altLang="en-US" dirty="0"/>
              <a:t>无向图与有向图（</a:t>
            </a:r>
            <a:r>
              <a:rPr lang="en-US" altLang="zh-CN" dirty="0"/>
              <a:t>Undirected</a:t>
            </a:r>
            <a:r>
              <a:rPr lang="zh-CN" altLang="en-US" dirty="0"/>
              <a:t> </a:t>
            </a:r>
            <a:r>
              <a:rPr lang="en-US" altLang="zh-CN" dirty="0"/>
              <a:t>Graph</a:t>
            </a:r>
            <a:r>
              <a:rPr lang="zh-CN" altLang="en-US" dirty="0"/>
              <a:t> </a:t>
            </a:r>
            <a:r>
              <a:rPr lang="en-US" altLang="zh-CN" dirty="0"/>
              <a:t>vs.</a:t>
            </a:r>
            <a:r>
              <a:rPr lang="zh-CN" altLang="en-US" dirty="0"/>
              <a:t> </a:t>
            </a:r>
            <a:r>
              <a:rPr lang="en-US" altLang="zh-CN" dirty="0"/>
              <a:t>Directed</a:t>
            </a:r>
            <a:r>
              <a:rPr lang="zh-CN" altLang="en-US" dirty="0"/>
              <a:t> </a:t>
            </a:r>
            <a:r>
              <a:rPr lang="en-US" altLang="zh-CN" dirty="0"/>
              <a:t>Graph</a:t>
            </a:r>
            <a:r>
              <a:rPr lang="zh-CN" altLang="en-US" dirty="0"/>
              <a:t>）</a:t>
            </a:r>
            <a:endParaRPr lang="en-US" altLang="zh-CN" dirty="0"/>
          </a:p>
          <a:p>
            <a:pPr lvl="1"/>
            <a:r>
              <a:rPr lang="ja-JP" altLang="en-US" dirty="0">
                <a:latin typeface="Microsoft YaHei" charset="-122"/>
                <a:ea typeface="Microsoft YaHei" charset="-122"/>
              </a:rPr>
              <a:t>一条边两端的两个节点</a:t>
            </a:r>
            <a:r>
              <a:rPr lang="zh-CN" altLang="en-US" dirty="0">
                <a:latin typeface="Microsoft YaHei" charset="-122"/>
                <a:ea typeface="Microsoft YaHei" charset="-122"/>
              </a:rPr>
              <a:t>是否具有</a:t>
            </a:r>
            <a:r>
              <a:rPr lang="ja-JP" altLang="en-US" dirty="0">
                <a:latin typeface="Microsoft YaHei" charset="-122"/>
                <a:ea typeface="Microsoft YaHei" charset="-122"/>
              </a:rPr>
              <a:t>对称关系</a:t>
            </a:r>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49" y="1639878"/>
            <a:ext cx="5766988" cy="26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053437" y="2278260"/>
            <a:ext cx="1632994" cy="400110"/>
          </a:xfrm>
          <a:prstGeom prst="rect">
            <a:avLst/>
          </a:prstGeom>
        </p:spPr>
        <p:txBody>
          <a:bodyPr wrap="square">
            <a:spAutoFit/>
          </a:bodyPr>
          <a:lstStyle/>
          <a:p>
            <a:pPr algn="ctr"/>
            <a:r>
              <a:rPr lang="zh-CN" altLang="en-US" sz="2000" dirty="0">
                <a:latin typeface="Microsoft YaHei" charset="-122"/>
                <a:ea typeface="Microsoft YaHei" charset="-122"/>
              </a:rPr>
              <a:t>微博</a:t>
            </a:r>
            <a:endParaRPr lang="en-US" altLang="ja-JP" sz="2000" dirty="0">
              <a:latin typeface="Microsoft YaHei" charset="-122"/>
              <a:ea typeface="Microsoft YaHei" charset="-122"/>
            </a:endParaRPr>
          </a:p>
        </p:txBody>
      </p:sp>
      <p:sp>
        <p:nvSpPr>
          <p:cNvPr id="8" name="Rectangle 7"/>
          <p:cNvSpPr/>
          <p:nvPr/>
        </p:nvSpPr>
        <p:spPr>
          <a:xfrm>
            <a:off x="6053437" y="3600641"/>
            <a:ext cx="1632994" cy="400110"/>
          </a:xfrm>
          <a:prstGeom prst="rect">
            <a:avLst/>
          </a:prstGeom>
        </p:spPr>
        <p:txBody>
          <a:bodyPr wrap="square">
            <a:spAutoFit/>
          </a:bodyPr>
          <a:lstStyle/>
          <a:p>
            <a:pPr algn="ctr"/>
            <a:r>
              <a:rPr lang="zh-CN" altLang="en-US" sz="2000" dirty="0">
                <a:latin typeface="Microsoft YaHei" charset="-122"/>
                <a:ea typeface="Microsoft YaHei" charset="-122"/>
              </a:rPr>
              <a:t>微信</a:t>
            </a:r>
            <a:endParaRPr lang="en-US" altLang="ja-JP" sz="2000" dirty="0">
              <a:latin typeface="Microsoft YaHei" charset="-122"/>
              <a:ea typeface="Microsoft YaHei" charset="-122"/>
            </a:endParaRPr>
          </a:p>
        </p:txBody>
      </p:sp>
      <p:sp>
        <p:nvSpPr>
          <p:cNvPr id="9" name="Rectangle 8"/>
          <p:cNvSpPr/>
          <p:nvPr/>
        </p:nvSpPr>
        <p:spPr>
          <a:xfrm>
            <a:off x="286449" y="4356040"/>
            <a:ext cx="5766987" cy="400110"/>
          </a:xfrm>
          <a:prstGeom prst="rect">
            <a:avLst/>
          </a:prstGeom>
        </p:spPr>
        <p:txBody>
          <a:bodyPr wrap="square">
            <a:spAutoFit/>
          </a:bodyPr>
          <a:lstStyle/>
          <a:p>
            <a:pPr algn="ctr"/>
            <a:r>
              <a:rPr lang="zh-CN" altLang="en-US" sz="2000" dirty="0">
                <a:latin typeface="Microsoft YaHei" charset="-122"/>
                <a:ea typeface="Microsoft YaHei" charset="-122"/>
              </a:rPr>
              <a:t>本讲主要探讨无向图</a:t>
            </a:r>
            <a:endParaRPr lang="en-US" altLang="ja-JP" sz="2000" dirty="0">
              <a:latin typeface="Microsoft YaHei" charset="-122"/>
              <a:ea typeface="Microsoft YaHei" charset="-122"/>
            </a:endParaRPr>
          </a:p>
        </p:txBody>
      </p:sp>
      <p:sp>
        <p:nvSpPr>
          <p:cNvPr id="10" name="Rectangle 9"/>
          <p:cNvSpPr/>
          <p:nvPr/>
        </p:nvSpPr>
        <p:spPr>
          <a:xfrm>
            <a:off x="6753132" y="1310446"/>
            <a:ext cx="2326278" cy="815608"/>
          </a:xfrm>
          <a:prstGeom prst="rect">
            <a:avLst/>
          </a:prstGeom>
        </p:spPr>
        <p:txBody>
          <a:bodyPr wrap="none">
            <a:spAutoFit/>
          </a:bodyPr>
          <a:lstStyle/>
          <a:p>
            <a:r>
              <a:rPr lang="zh-CN" altLang="en-US" sz="2000" dirty="0">
                <a:solidFill>
                  <a:srgbClr val="C00000"/>
                </a:solidFill>
                <a:latin typeface="Helvetica Neue" charset="0"/>
              </a:rPr>
              <a:t>微博</a:t>
            </a:r>
            <a:r>
              <a:rPr lang="en-US" altLang="zh-CN" sz="2000" dirty="0">
                <a:solidFill>
                  <a:srgbClr val="C00000"/>
                </a:solidFill>
                <a:latin typeface="Helvetica Neue" charset="0"/>
              </a:rPr>
              <a:t>/</a:t>
            </a:r>
            <a:r>
              <a:rPr lang="zh-CN" altLang="en-US" sz="2000" dirty="0">
                <a:solidFill>
                  <a:srgbClr val="C00000"/>
                </a:solidFill>
                <a:latin typeface="Helvetica Neue" charset="0"/>
              </a:rPr>
              <a:t>微信是：</a:t>
            </a:r>
            <a:endParaRPr lang="en-US" altLang="zh-CN" sz="2000" dirty="0">
              <a:solidFill>
                <a:srgbClr val="C00000"/>
              </a:solidFill>
              <a:latin typeface="Helvetica Neue" charset="0"/>
            </a:endParaRPr>
          </a:p>
          <a:p>
            <a:pPr>
              <a:lnSpc>
                <a:spcPct val="150000"/>
              </a:lnSpc>
            </a:pPr>
            <a:r>
              <a:rPr lang="zh-CN" altLang="en-US" dirty="0">
                <a:solidFill>
                  <a:srgbClr val="C00000"/>
                </a:solidFill>
                <a:effectLst/>
                <a:latin typeface="Helvetica Neue" charset="0"/>
              </a:rPr>
              <a:t>  </a:t>
            </a:r>
            <a:r>
              <a:rPr lang="en-US" altLang="zh-CN" dirty="0">
                <a:solidFill>
                  <a:srgbClr val="C00000"/>
                </a:solidFill>
                <a:effectLst/>
                <a:latin typeface="Helvetica Neue" charset="0"/>
              </a:rPr>
              <a:t>A</a:t>
            </a:r>
            <a:r>
              <a:rPr lang="en-US" altLang="zh-CN" dirty="0">
                <a:solidFill>
                  <a:srgbClr val="C00000"/>
                </a:solidFill>
                <a:latin typeface="Helvetica Neue" charset="0"/>
              </a:rPr>
              <a:t>.</a:t>
            </a:r>
            <a:r>
              <a:rPr lang="zh-CN" altLang="en-US" dirty="0">
                <a:solidFill>
                  <a:srgbClr val="C00000"/>
                </a:solidFill>
                <a:latin typeface="Helvetica Neue" charset="0"/>
              </a:rPr>
              <a:t> 有向图 </a:t>
            </a:r>
            <a:r>
              <a:rPr lang="en-US" altLang="zh-CN" dirty="0">
                <a:solidFill>
                  <a:srgbClr val="C00000"/>
                </a:solidFill>
                <a:latin typeface="Helvetica Neue" charset="0"/>
              </a:rPr>
              <a:t>B.</a:t>
            </a:r>
            <a:r>
              <a:rPr lang="zh-CN" altLang="en-US" dirty="0">
                <a:solidFill>
                  <a:srgbClr val="C00000"/>
                </a:solidFill>
                <a:latin typeface="Helvetica Neue" charset="0"/>
              </a:rPr>
              <a:t> 无向图</a:t>
            </a:r>
            <a:endParaRPr lang="en-US" sz="2800" dirty="0">
              <a:solidFill>
                <a:srgbClr val="C00000"/>
              </a:solidFill>
              <a:effectLst/>
              <a:latin typeface="Helvetica Neue" charset="0"/>
            </a:endParaRPr>
          </a:p>
        </p:txBody>
      </p:sp>
      <p:sp>
        <p:nvSpPr>
          <p:cNvPr id="11" name="Rectangle 10"/>
          <p:cNvSpPr/>
          <p:nvPr/>
        </p:nvSpPr>
        <p:spPr>
          <a:xfrm>
            <a:off x="6224188" y="1456640"/>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101690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边的权重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图上的每一条边</a:t>
                </a:r>
                <a14:m>
                  <m:oMath xmlns:m="http://schemas.openxmlformats.org/officeDocument/2006/math">
                    <m:r>
                      <a:rPr lang="en-US" altLang="zh-CN" b="0" i="1" dirty="0" smtClean="0">
                        <a:latin typeface="Cambria Math" charset="0"/>
                      </a:rPr>
                      <m:t>𝑒</m:t>
                    </m:r>
                  </m:oMath>
                </a14:m>
                <a:r>
                  <a:rPr lang="zh-CN" altLang="en-US" dirty="0"/>
                  <a:t>关联一个数字</a:t>
                </a:r>
                <a14:m>
                  <m:oMath xmlns:m="http://schemas.openxmlformats.org/officeDocument/2006/math">
                    <m:r>
                      <a:rPr lang="en-US" altLang="zh-CN" b="0" i="1" smtClean="0">
                        <a:latin typeface="Cambria Math" charset="0"/>
                      </a:rPr>
                      <m:t>𝑤</m:t>
                    </m:r>
                    <m:r>
                      <a:rPr lang="en-US" altLang="zh-CN" b="0" i="1" smtClean="0">
                        <a:latin typeface="Cambria Math" charset="0"/>
                      </a:rPr>
                      <m:t>(</m:t>
                    </m:r>
                    <m:r>
                      <a:rPr lang="en-US" altLang="zh-CN" b="0" i="1" smtClean="0">
                        <a:latin typeface="Cambria Math" charset="0"/>
                      </a:rPr>
                      <m:t>𝑒</m:t>
                    </m:r>
                    <m:r>
                      <a:rPr lang="en-US" altLang="zh-CN" b="0" i="1" smtClean="0">
                        <a:latin typeface="Cambria Math" charset="0"/>
                      </a:rPr>
                      <m:t>)</m:t>
                    </m:r>
                  </m:oMath>
                </a14:m>
                <a:r>
                  <a:rPr lang="zh-CN" altLang="en-US" dirty="0"/>
                  <a:t>，用来表示边的重要性或成本</a:t>
                </a:r>
                <a:endParaRPr lang="en-US" dirty="0"/>
              </a:p>
              <a:p>
                <a:r>
                  <a:rPr lang="zh-CN" altLang="en-US" dirty="0"/>
                  <a:t>例：道路网中的权重</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67" t="-774"/>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231" y="1277637"/>
            <a:ext cx="5222111" cy="3359558"/>
          </a:xfrm>
          <a:prstGeom prst="rect">
            <a:avLst/>
          </a:prstGeom>
        </p:spPr>
      </p:pic>
      <p:sp>
        <p:nvSpPr>
          <p:cNvPr id="5" name="Rectangle 4"/>
          <p:cNvSpPr/>
          <p:nvPr/>
        </p:nvSpPr>
        <p:spPr>
          <a:xfrm>
            <a:off x="1145893" y="2546701"/>
            <a:ext cx="2317815" cy="1338828"/>
          </a:xfrm>
          <a:prstGeom prst="rect">
            <a:avLst/>
          </a:prstGeom>
        </p:spPr>
        <p:txBody>
          <a:bodyPr wrap="square">
            <a:spAutoFit/>
          </a:bodyPr>
          <a:lstStyle/>
          <a:p>
            <a:pPr>
              <a:lnSpc>
                <a:spcPct val="150000"/>
              </a:lnSpc>
              <a:defRPr/>
            </a:pPr>
            <a:r>
              <a:rPr lang="ja-JP" altLang="en-US" kern="0" dirty="0">
                <a:latin typeface="Microsoft YaHei" panose="020B0503020204020204" pitchFamily="34" charset="-122"/>
                <a:ea typeface="Microsoft YaHei" panose="020B0503020204020204" pitchFamily="34" charset="-122"/>
              </a:rPr>
              <a:t>节点</a:t>
            </a:r>
            <a:r>
              <a:rPr lang="zh-CN" altLang="en-US" kern="0" dirty="0">
                <a:latin typeface="Microsoft YaHei" panose="020B0503020204020204" pitchFamily="34" charset="-122"/>
                <a:ea typeface="Microsoft YaHei" panose="020B0503020204020204" pitchFamily="34" charset="-122"/>
              </a:rPr>
              <a:t>：路口</a:t>
            </a:r>
            <a:endParaRPr lang="en-US" altLang="ja-JP" kern="0" dirty="0">
              <a:latin typeface="Microsoft YaHei" panose="020B0503020204020204" pitchFamily="34" charset="-122"/>
              <a:ea typeface="Microsoft YaHei" panose="020B0503020204020204" pitchFamily="34" charset="-122"/>
            </a:endParaRPr>
          </a:p>
          <a:p>
            <a:pPr>
              <a:lnSpc>
                <a:spcPct val="150000"/>
              </a:lnSpc>
              <a:defRPr/>
            </a:pPr>
            <a:r>
              <a:rPr lang="ja-JP" altLang="en-US" kern="0" dirty="0">
                <a:latin typeface="Microsoft YaHei" panose="020B0503020204020204" pitchFamily="34" charset="-122"/>
                <a:ea typeface="Microsoft YaHei" panose="020B0503020204020204" pitchFamily="34" charset="-122"/>
              </a:rPr>
              <a:t>边</a:t>
            </a:r>
            <a:r>
              <a:rPr lang="zh-CN" altLang="en-US" kern="0" dirty="0">
                <a:latin typeface="Microsoft YaHei" panose="020B0503020204020204" pitchFamily="34" charset="-122"/>
                <a:ea typeface="Microsoft YaHei" panose="020B0503020204020204" pitchFamily="34" charset="-122"/>
              </a:rPr>
              <a:t>：道路</a:t>
            </a:r>
            <a:endParaRPr lang="en-US" altLang="zh-CN" kern="0" dirty="0">
              <a:latin typeface="Microsoft YaHei" panose="020B0503020204020204" pitchFamily="34" charset="-122"/>
              <a:ea typeface="Microsoft YaHei" panose="020B0503020204020204" pitchFamily="34" charset="-122"/>
            </a:endParaRPr>
          </a:p>
          <a:p>
            <a:pPr>
              <a:lnSpc>
                <a:spcPct val="150000"/>
              </a:lnSpc>
              <a:defRPr/>
            </a:pPr>
            <a:r>
              <a:rPr lang="zh-CN" altLang="en-US" kern="0" dirty="0">
                <a:latin typeface="Microsoft YaHei" panose="020B0503020204020204" pitchFamily="34" charset="-122"/>
                <a:ea typeface="Microsoft YaHei" panose="020B0503020204020204" pitchFamily="34" charset="-122"/>
              </a:rPr>
              <a:t>权重：拥堵情况</a:t>
            </a:r>
            <a:endParaRPr lang="en-US" altLang="ja-JP" kern="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37077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边的权重</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812880"/>
              </a:xfrm>
            </p:spPr>
            <p:txBody>
              <a:bodyPr/>
              <a:lstStyle/>
              <a:p>
                <a:r>
                  <a:rPr lang="zh-CN" altLang="en-US" dirty="0"/>
                  <a:t>图上的每一条边</a:t>
                </a:r>
                <a14:m>
                  <m:oMath xmlns:m="http://schemas.openxmlformats.org/officeDocument/2006/math">
                    <m:r>
                      <a:rPr lang="en-US" altLang="zh-CN" b="0" i="1" dirty="0" smtClean="0">
                        <a:latin typeface="Cambria Math" charset="0"/>
                      </a:rPr>
                      <m:t>𝑒</m:t>
                    </m:r>
                  </m:oMath>
                </a14:m>
                <a:r>
                  <a:rPr lang="zh-CN" altLang="en-US" dirty="0"/>
                  <a:t>关联一个数字</a:t>
                </a:r>
                <a14:m>
                  <m:oMath xmlns:m="http://schemas.openxmlformats.org/officeDocument/2006/math">
                    <m:r>
                      <a:rPr lang="en-US" altLang="zh-CN" b="0" i="1" smtClean="0">
                        <a:latin typeface="Cambria Math" charset="0"/>
                      </a:rPr>
                      <m:t>𝑤</m:t>
                    </m:r>
                    <m:r>
                      <a:rPr lang="en-US" altLang="zh-CN" b="0" i="1" smtClean="0">
                        <a:latin typeface="Cambria Math" charset="0"/>
                      </a:rPr>
                      <m:t>(</m:t>
                    </m:r>
                    <m:r>
                      <a:rPr lang="en-US" altLang="zh-CN" b="0" i="1" smtClean="0">
                        <a:latin typeface="Cambria Math" charset="0"/>
                      </a:rPr>
                      <m:t>𝑒</m:t>
                    </m:r>
                    <m:r>
                      <a:rPr lang="en-US" altLang="zh-CN" b="0" i="1" smtClean="0">
                        <a:latin typeface="Cambria Math" charset="0"/>
                      </a:rPr>
                      <m:t>)</m:t>
                    </m:r>
                  </m:oMath>
                </a14:m>
                <a:r>
                  <a:rPr lang="zh-CN" altLang="en-US" dirty="0"/>
                  <a:t>，用来表示边的重要性或成本</a:t>
                </a:r>
                <a:endParaRPr lang="en-US" dirty="0"/>
              </a:p>
              <a:p>
                <a:r>
                  <a:rPr lang="zh-CN" altLang="en-US" dirty="0"/>
                  <a:t>例：信息传播中的权重</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812880"/>
              </a:xfrm>
              <a:blipFill rotWithShape="0">
                <a:blip r:embed="rId2"/>
                <a:stretch>
                  <a:fillRect l="-667" t="-3731" b="-6716"/>
                </a:stretch>
              </a:blipFill>
            </p:spPr>
            <p:txBody>
              <a:bodyPr/>
              <a:lstStyle/>
              <a:p>
                <a:r>
                  <a:rPr lang="en-US">
                    <a:noFill/>
                  </a:rPr>
                  <a:t> </a:t>
                </a:r>
              </a:p>
            </p:txBody>
          </p:sp>
        </mc:Fallback>
      </mc:AlternateContent>
      <p:sp>
        <p:nvSpPr>
          <p:cNvPr id="28" name="Rectangle 27"/>
          <p:cNvSpPr/>
          <p:nvPr/>
        </p:nvSpPr>
        <p:spPr>
          <a:xfrm>
            <a:off x="457200" y="2078027"/>
            <a:ext cx="4572000" cy="2296013"/>
          </a:xfrm>
          <a:prstGeom prst="rect">
            <a:avLst/>
          </a:prstGeom>
        </p:spPr>
        <p:txBody>
          <a:bodyPr>
            <a:spAutoFit/>
          </a:bodyPr>
          <a:lstStyle/>
          <a:p>
            <a:pPr marL="342900" indent="-342900">
              <a:spcBef>
                <a:spcPct val="20000"/>
              </a:spcBef>
              <a:buFont typeface="Arial" pitchFamily="34" charset="0"/>
              <a:buChar char="•"/>
            </a:pPr>
            <a:r>
              <a:rPr lang="en-US" altLang="zh-CN" sz="2000" dirty="0">
                <a:latin typeface="微软雅黑" panose="020B0503020204020204" pitchFamily="34" charset="-122"/>
                <a:ea typeface="微软雅黑" panose="020B0503020204020204" pitchFamily="34" charset="-122"/>
              </a:rPr>
              <a:t>Independent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Cascade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IC</a:t>
            </a:r>
            <a:r>
              <a:rPr lang="zh-CN" altLang="en-US" sz="2000" dirty="0">
                <a:latin typeface="微软雅黑" panose="020B0503020204020204" pitchFamily="34" charset="-122"/>
                <a:ea typeface="微软雅黑" panose="020B0503020204020204" pitchFamily="34" charset="-122"/>
              </a:rPr>
              <a:t>）模型</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 typeface="Arial" pitchFamily="34" charset="0"/>
              <a:buChar char="•"/>
            </a:pPr>
            <a:r>
              <a:rPr lang="zh-CN" altLang="en-US" sz="2000" dirty="0">
                <a:latin typeface="微软雅黑" panose="020B0503020204020204" pitchFamily="34" charset="-122"/>
                <a:ea typeface="微软雅黑" panose="020B0503020204020204" pitchFamily="34" charset="-122"/>
              </a:rPr>
              <a:t>假设用户</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之间有一个概率值，称为影响概率</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概率值越大，</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相信</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传播消息的可能性就越大</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概率值可以通过</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的互动历史学习得到</a:t>
            </a:r>
            <a:endParaRPr lang="en-US" dirty="0">
              <a:latin typeface="微软雅黑" panose="020B0503020204020204" pitchFamily="34" charset="-122"/>
              <a:ea typeface="微软雅黑" panose="020B0503020204020204" pitchFamily="34" charset="-122"/>
            </a:endParaRPr>
          </a:p>
        </p:txBody>
      </p:sp>
      <p:pic>
        <p:nvPicPr>
          <p:cNvPr id="29" name="Picture 28"/>
          <p:cNvPicPr>
            <a:picLocks noChangeAspect="1"/>
          </p:cNvPicPr>
          <p:nvPr/>
        </p:nvPicPr>
        <p:blipFill>
          <a:blip r:embed="rId3"/>
          <a:stretch>
            <a:fillRect/>
          </a:stretch>
        </p:blipFill>
        <p:spPr>
          <a:xfrm>
            <a:off x="4800686" y="1430264"/>
            <a:ext cx="4076700" cy="3378200"/>
          </a:xfrm>
          <a:prstGeom prst="rect">
            <a:avLst/>
          </a:prstGeom>
        </p:spPr>
      </p:pic>
    </p:spTree>
    <p:extLst>
      <p:ext uri="{BB962C8B-B14F-4D97-AF65-F5344CB8AC3E}">
        <p14:creationId xmlns:p14="http://schemas.microsoft.com/office/powerpoint/2010/main" val="1710293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路径</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49"/>
                <a:ext cx="8229600" cy="2595383"/>
              </a:xfrm>
            </p:spPr>
            <p:txBody>
              <a:bodyPr>
                <a:normAutofit/>
              </a:bodyPr>
              <a:lstStyle/>
              <a:p>
                <a:r>
                  <a:rPr lang="zh-CN" altLang="en-US" dirty="0"/>
                  <a:t>路径：图上节点的序列，序列中任意两个相邻的节点都有边相连</a:t>
                </a:r>
                <a:endParaRPr lang="en-US" altLang="zh-CN" dirty="0"/>
              </a:p>
              <a:p>
                <a:pPr lvl="1"/>
                <a:r>
                  <a:rPr lang="en-US" altLang="zh-CN" dirty="0"/>
                  <a:t>Path</a:t>
                </a:r>
                <a:r>
                  <a:rPr lang="zh-CN" altLang="en-US" dirty="0"/>
                  <a:t> </a:t>
                </a:r>
                <a14:m>
                  <m:oMath xmlns:m="http://schemas.openxmlformats.org/officeDocument/2006/math">
                    <m:r>
                      <a:rPr lang="en-US" altLang="zh-CN" b="0" i="1" smtClean="0">
                        <a:latin typeface="Cambria Math" charset="0"/>
                      </a:rPr>
                      <m:t>𝑝</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0</m:t>
                        </m:r>
                      </m:sub>
                    </m:sSub>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1</m:t>
                        </m:r>
                      </m:sub>
                    </m:sSub>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𝑚</m:t>
                        </m:r>
                      </m:sub>
                    </m:sSub>
                    <m:r>
                      <a:rPr lang="en-US" altLang="zh-CN" b="0" i="1" smtClean="0">
                        <a:latin typeface="Cambria Math" charset="0"/>
                      </a:rPr>
                      <m:t>)</m:t>
                    </m:r>
                  </m:oMath>
                </a14:m>
                <a:r>
                  <a:rPr lang="zh-CN" altLang="en-US" dirty="0"/>
                  <a:t> </a:t>
                </a:r>
                <a:r>
                  <a:rPr lang="en-US" altLang="zh-CN" dirty="0"/>
                  <a:t>where</a:t>
                </a:r>
                <a:r>
                  <a:rPr lang="zh-CN" altLang="en-US" dirty="0"/>
                  <a:t> </a:t>
                </a:r>
                <a:r>
                  <a:rPr lang="en-US" altLang="zh-CN" dirty="0"/>
                  <a:t>any</a:t>
                </a:r>
                <a:r>
                  <a:rPr lang="zh-CN" altLang="en-US" dirty="0"/>
                  <a:t> </a:t>
                </a:r>
                <a14:m>
                  <m:oMath xmlns:m="http://schemas.openxmlformats.org/officeDocument/2006/math">
                    <m:d>
                      <m:dPr>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𝑖</m:t>
                            </m:r>
                          </m:sub>
                        </m:sSub>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𝑖</m:t>
                            </m:r>
                            <m:r>
                              <a:rPr lang="en-US" altLang="zh-CN" b="0" i="1" smtClean="0">
                                <a:latin typeface="Cambria Math" charset="0"/>
                              </a:rPr>
                              <m:t>+1</m:t>
                            </m:r>
                          </m:sub>
                        </m:sSub>
                      </m:e>
                    </m:d>
                    <m:r>
                      <a:rPr lang="en-US" altLang="zh-CN" b="0" i="1" smtClean="0">
                        <a:latin typeface="Cambria Math" charset="0"/>
                      </a:rPr>
                      <m:t>∈</m:t>
                    </m:r>
                    <m:r>
                      <a:rPr lang="en-US" altLang="zh-CN" b="0" i="1" smtClean="0">
                        <a:latin typeface="Cambria Math" charset="0"/>
                      </a:rPr>
                      <m:t>𝐸</m:t>
                    </m:r>
                  </m:oMath>
                </a14:m>
                <a:endParaRPr lang="en-US" dirty="0"/>
              </a:p>
              <a:p>
                <a:pPr lvl="1"/>
                <a:r>
                  <a:rPr lang="zh-CN" altLang="en-US" dirty="0"/>
                  <a:t>简单路径：不包含重复节点的路径</a:t>
                </a:r>
                <a:endParaRPr lang="en-US" dirty="0"/>
              </a:p>
              <a:p>
                <a:r>
                  <a:rPr lang="zh-CN" altLang="en-US" dirty="0"/>
                  <a:t>环：起点与终点相同的路径</a:t>
                </a:r>
                <a14:m>
                  <m:oMath xmlns:m="http://schemas.openxmlformats.org/officeDocument/2006/math">
                    <m:r>
                      <a:rPr lang="en-US" altLang="zh-CN" i="1">
                        <a:latin typeface="Cambria Math" charset="0"/>
                      </a:rPr>
                      <m:t>𝑝</m:t>
                    </m:r>
                    <m:r>
                      <a:rPr lang="en-US" altLang="zh-CN" i="1">
                        <a:latin typeface="Cambria Math" charset="0"/>
                      </a:rPr>
                      <m:t>=</m:t>
                    </m:r>
                    <m:d>
                      <m:dPr>
                        <m:ctrlPr>
                          <a:rPr lang="en-US" altLang="zh-CN" i="1">
                            <a:latin typeface="Cambria Math" charset="0"/>
                          </a:rPr>
                        </m:ctrlPr>
                      </m:dPr>
                      <m:e>
                        <m:sSub>
                          <m:sSubPr>
                            <m:ctrlPr>
                              <a:rPr lang="en-US" altLang="zh-CN" i="1">
                                <a:latin typeface="Cambria Math" charset="0"/>
                              </a:rPr>
                            </m:ctrlPr>
                          </m:sSubPr>
                          <m:e>
                            <m:r>
                              <a:rPr lang="en-US" altLang="zh-CN" i="1">
                                <a:latin typeface="Cambria Math" charset="0"/>
                              </a:rPr>
                              <m:t>𝑣</m:t>
                            </m:r>
                          </m:e>
                          <m:sub>
                            <m:r>
                              <a:rPr lang="en-US" altLang="zh-CN" i="1">
                                <a:latin typeface="Cambria Math" charset="0"/>
                              </a:rPr>
                              <m:t>0</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𝑣</m:t>
                            </m:r>
                          </m:e>
                          <m:sub>
                            <m:r>
                              <a:rPr lang="en-US" altLang="zh-CN" i="1">
                                <a:latin typeface="Cambria Math" charset="0"/>
                              </a:rPr>
                              <m:t>1</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𝑣</m:t>
                            </m:r>
                          </m:e>
                          <m:sub>
                            <m:r>
                              <a:rPr lang="en-US" altLang="zh-CN" i="1">
                                <a:latin typeface="Cambria Math" charset="0"/>
                              </a:rPr>
                              <m:t>𝑚</m:t>
                            </m:r>
                          </m:sub>
                        </m:sSub>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𝑣</m:t>
                            </m:r>
                          </m:e>
                          <m:sub>
                            <m:r>
                              <a:rPr lang="en-US" altLang="zh-CN" b="0" i="1" smtClean="0">
                                <a:latin typeface="Cambria Math" charset="0"/>
                              </a:rPr>
                              <m:t>0</m:t>
                            </m:r>
                          </m:sub>
                        </m:sSub>
                      </m:e>
                    </m:d>
                    <m:r>
                      <a:rPr lang="en-US" altLang="zh-CN" b="0" i="1" smtClean="0">
                        <a:latin typeface="Cambria Math" charset="0"/>
                      </a:rPr>
                      <m:t>,</m:t>
                    </m:r>
                    <m:d>
                      <m:dPr>
                        <m:ctrlPr>
                          <a:rPr lang="en-US" altLang="zh-CN" i="1">
                            <a:latin typeface="Cambria Math" charset="0"/>
                          </a:rPr>
                        </m:ctrlPr>
                      </m:dPr>
                      <m:e>
                        <m:sSub>
                          <m:sSubPr>
                            <m:ctrlPr>
                              <a:rPr lang="en-US" altLang="zh-CN" i="1">
                                <a:latin typeface="Cambria Math" charset="0"/>
                              </a:rPr>
                            </m:ctrlPr>
                          </m:sSubPr>
                          <m:e>
                            <m:r>
                              <a:rPr lang="en-US" altLang="zh-CN" i="1">
                                <a:latin typeface="Cambria Math" charset="0"/>
                              </a:rPr>
                              <m:t>𝑣</m:t>
                            </m:r>
                          </m:e>
                          <m:sub>
                            <m:r>
                              <a:rPr lang="en-US" altLang="zh-CN" i="1">
                                <a:latin typeface="Cambria Math" charset="0"/>
                              </a:rPr>
                              <m:t>𝑖</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𝑣</m:t>
                            </m:r>
                          </m:e>
                          <m:sub>
                            <m:r>
                              <a:rPr lang="en-US" altLang="zh-CN" i="1">
                                <a:latin typeface="Cambria Math" charset="0"/>
                              </a:rPr>
                              <m:t>𝑖</m:t>
                            </m:r>
                            <m:r>
                              <a:rPr lang="en-US" altLang="zh-CN" i="1">
                                <a:latin typeface="Cambria Math" charset="0"/>
                              </a:rPr>
                              <m:t>+1</m:t>
                            </m:r>
                          </m:sub>
                        </m:sSub>
                      </m:e>
                    </m:d>
                    <m:r>
                      <a:rPr lang="en-US" altLang="zh-CN" i="1">
                        <a:latin typeface="Cambria Math" charset="0"/>
                      </a:rPr>
                      <m:t>∈</m:t>
                    </m:r>
                    <m:r>
                      <a:rPr lang="en-US" altLang="zh-CN" i="1">
                        <a:latin typeface="Cambria Math" charset="0"/>
                      </a:rPr>
                      <m:t>𝐸</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49"/>
                <a:ext cx="8229600" cy="2595383"/>
              </a:xfrm>
              <a:blipFill rotWithShape="0">
                <a:blip r:embed="rId2"/>
                <a:stretch>
                  <a:fillRect l="-667" t="-1174"/>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09" y="2434974"/>
            <a:ext cx="6118183" cy="2187714"/>
          </a:xfrm>
          <a:prstGeom prst="rect">
            <a:avLst/>
          </a:prstGeom>
        </p:spPr>
      </p:pic>
      <p:sp>
        <p:nvSpPr>
          <p:cNvPr id="7" name="Rectangle 6"/>
          <p:cNvSpPr/>
          <p:nvPr/>
        </p:nvSpPr>
        <p:spPr>
          <a:xfrm>
            <a:off x="6749001" y="2790167"/>
            <a:ext cx="2394998" cy="1477328"/>
          </a:xfrm>
          <a:prstGeom prst="rect">
            <a:avLst/>
          </a:prstGeom>
        </p:spPr>
        <p:txBody>
          <a:bodyPr wrap="square">
            <a:spAutoFit/>
          </a:bodyPr>
          <a:lstStyle/>
          <a:p>
            <a:pPr marL="285750" indent="-285750">
              <a:buFont typeface="Arial" charset="0"/>
              <a:buChar char="•"/>
            </a:pPr>
            <a:r>
              <a:rPr lang="zh-CN" altLang="en-US" dirty="0">
                <a:latin typeface="Microsoft YaHei" charset="-122"/>
                <a:ea typeface="Microsoft YaHei" charset="-122"/>
              </a:rPr>
              <a:t>请写出</a:t>
            </a:r>
            <a:r>
              <a:rPr lang="en-US" altLang="zh-CN" dirty="0">
                <a:latin typeface="Microsoft YaHei" charset="-122"/>
                <a:ea typeface="Microsoft YaHei" charset="-122"/>
              </a:rPr>
              <a:t>UCSB</a:t>
            </a:r>
            <a:r>
              <a:rPr lang="zh-CN" altLang="en-US" dirty="0">
                <a:latin typeface="Microsoft YaHei" charset="-122"/>
                <a:ea typeface="Microsoft YaHei" charset="-122"/>
              </a:rPr>
              <a:t>到</a:t>
            </a:r>
            <a:r>
              <a:rPr lang="en-US" altLang="zh-CN" dirty="0">
                <a:latin typeface="Microsoft YaHei" charset="-122"/>
                <a:ea typeface="Microsoft YaHei" charset="-122"/>
              </a:rPr>
              <a:t>MIT</a:t>
            </a:r>
            <a:r>
              <a:rPr lang="zh-CN" altLang="en-US" dirty="0">
                <a:latin typeface="Microsoft YaHei" charset="-122"/>
                <a:ea typeface="Microsoft YaHei" charset="-122"/>
              </a:rPr>
              <a:t>的路径</a:t>
            </a:r>
            <a:endParaRPr lang="en-US" altLang="zh-CN" dirty="0">
              <a:latin typeface="Microsoft YaHei" charset="-122"/>
              <a:ea typeface="Microsoft YaHei" charset="-122"/>
            </a:endParaRPr>
          </a:p>
          <a:p>
            <a:pPr marL="285750" indent="-285750">
              <a:buFont typeface="Arial" charset="0"/>
              <a:buChar char="•"/>
            </a:pPr>
            <a:r>
              <a:rPr lang="zh-CN" altLang="en-US" dirty="0">
                <a:latin typeface="Microsoft YaHei" charset="-122"/>
                <a:ea typeface="Microsoft YaHei" charset="-122"/>
              </a:rPr>
              <a:t>该图是否存在环？</a:t>
            </a:r>
            <a:endParaRPr lang="en-US" altLang="zh-CN" dirty="0">
              <a:latin typeface="Microsoft YaHei" charset="-122"/>
              <a:ea typeface="Microsoft YaHei" charset="-122"/>
            </a:endParaRPr>
          </a:p>
          <a:p>
            <a:pPr marL="285750" indent="-285750">
              <a:buFont typeface="Arial" charset="0"/>
              <a:buChar char="•"/>
            </a:pPr>
            <a:r>
              <a:rPr lang="zh-CN" altLang="en-US" dirty="0">
                <a:latin typeface="Microsoft YaHei" charset="-122"/>
                <a:ea typeface="Microsoft YaHei" charset="-122"/>
              </a:rPr>
              <a:t>分析该图存在环的利与弊</a:t>
            </a:r>
            <a:endParaRPr lang="en-US" altLang="ja-JP" dirty="0">
              <a:latin typeface="Microsoft YaHei" charset="-122"/>
              <a:ea typeface="Microsoft YaHei" charset="-122"/>
            </a:endParaRPr>
          </a:p>
        </p:txBody>
      </p:sp>
    </p:spTree>
    <p:extLst>
      <p:ext uri="{BB962C8B-B14F-4D97-AF65-F5344CB8AC3E}">
        <p14:creationId xmlns:p14="http://schemas.microsoft.com/office/powerpoint/2010/main" val="107103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连通图与连通分支</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1743913"/>
              </a:xfrm>
            </p:spPr>
            <p:txBody>
              <a:bodyPr/>
              <a:lstStyle/>
              <a:p>
                <a:r>
                  <a:rPr lang="zh-CN" altLang="en-US" dirty="0"/>
                  <a:t>如果一个图中任意两点之间都有路径相通，则称此图为</a:t>
                </a:r>
                <a:r>
                  <a:rPr lang="zh-CN" altLang="en-US" dirty="0">
                    <a:solidFill>
                      <a:srgbClr val="AE0627"/>
                    </a:solidFill>
                  </a:rPr>
                  <a:t>连通图</a:t>
                </a:r>
                <a:endParaRPr lang="en-US" altLang="zh-CN" dirty="0">
                  <a:solidFill>
                    <a:srgbClr val="AE0627"/>
                  </a:solidFill>
                </a:endParaRPr>
              </a:p>
              <a:p>
                <a:r>
                  <a:rPr lang="zh-CN" altLang="en-US" dirty="0"/>
                  <a:t>连通分支</a:t>
                </a:r>
                <a:r>
                  <a:rPr lang="en-US" altLang="zh-CN" dirty="0"/>
                  <a:t>/</a:t>
                </a:r>
                <a:r>
                  <a:rPr lang="zh-CN" altLang="en-US" dirty="0"/>
                  <a:t>连通分量</a:t>
                </a:r>
                <a:r>
                  <a:rPr lang="en-US" altLang="zh-CN" dirty="0"/>
                  <a:t>(Connected Component)</a:t>
                </a:r>
              </a:p>
              <a:p>
                <a:pPr lvl="1"/>
                <a:r>
                  <a:rPr lang="zh-CN" altLang="en-US" dirty="0"/>
                  <a:t>给定图</a:t>
                </a:r>
                <a14:m>
                  <m:oMath xmlns:m="http://schemas.openxmlformats.org/officeDocument/2006/math">
                    <m:r>
                      <a:rPr lang="en-US" altLang="zh-CN" b="0" i="1" dirty="0" smtClean="0">
                        <a:latin typeface="Cambria Math" charset="0"/>
                      </a:rPr>
                      <m:t>𝐺</m:t>
                    </m:r>
                  </m:oMath>
                </a14:m>
                <a:r>
                  <a:rPr lang="zh-CN" altLang="en-US" dirty="0"/>
                  <a:t>，它的子图</a:t>
                </a:r>
                <a14:m>
                  <m:oMath xmlns:m="http://schemas.openxmlformats.org/officeDocument/2006/math">
                    <m:sSup>
                      <m:sSupPr>
                        <m:ctrlPr>
                          <a:rPr lang="en-US" altLang="zh-CN" b="0" i="1" smtClean="0">
                            <a:latin typeface="Cambria Math" charset="0"/>
                          </a:rPr>
                        </m:ctrlPr>
                      </m:sSupPr>
                      <m:e>
                        <m:r>
                          <a:rPr lang="en-US" altLang="zh-CN" b="0" i="1" smtClean="0">
                            <a:latin typeface="Cambria Math" charset="0"/>
                          </a:rPr>
                          <m:t>𝐺</m:t>
                        </m:r>
                      </m:e>
                      <m:sup>
                        <m:r>
                          <a:rPr lang="en-US" altLang="zh-CN" b="0" i="1" smtClean="0">
                            <a:latin typeface="Cambria Math" charset="0"/>
                          </a:rPr>
                          <m:t>′</m:t>
                        </m:r>
                      </m:sup>
                    </m:sSup>
                  </m:oMath>
                </a14:m>
                <a:r>
                  <a:rPr lang="zh-CN" altLang="en-US" dirty="0"/>
                  <a:t>是</a:t>
                </a:r>
                <a14:m>
                  <m:oMath xmlns:m="http://schemas.openxmlformats.org/officeDocument/2006/math">
                    <m:r>
                      <a:rPr lang="en-US" altLang="zh-CN" i="1" dirty="0">
                        <a:latin typeface="Cambria Math" charset="0"/>
                      </a:rPr>
                      <m:t>𝐺</m:t>
                    </m:r>
                  </m:oMath>
                </a14:m>
                <a:r>
                  <a:rPr lang="zh-CN" altLang="en-US" dirty="0"/>
                  <a:t>的连通分支，如果满足以下两个条件：</a:t>
                </a:r>
                <a:endParaRPr lang="en-US" altLang="zh-CN" dirty="0"/>
              </a:p>
              <a:p>
                <a:pPr lvl="2"/>
                <a14:m>
                  <m:oMath xmlns:m="http://schemas.openxmlformats.org/officeDocument/2006/math">
                    <m:sSup>
                      <m:sSupPr>
                        <m:ctrlPr>
                          <a:rPr lang="en-US" altLang="zh-CN" i="1">
                            <a:latin typeface="Cambria Math" charset="0"/>
                          </a:rPr>
                        </m:ctrlPr>
                      </m:sSupPr>
                      <m:e>
                        <m:r>
                          <a:rPr lang="en-US" altLang="zh-CN" i="1">
                            <a:latin typeface="Cambria Math" charset="0"/>
                          </a:rPr>
                          <m:t>𝐺</m:t>
                        </m:r>
                      </m:e>
                      <m:sup>
                        <m:r>
                          <a:rPr lang="en-US" altLang="zh-CN" i="1">
                            <a:latin typeface="Cambria Math" charset="0"/>
                          </a:rPr>
                          <m:t>′</m:t>
                        </m:r>
                      </m:sup>
                    </m:sSup>
                  </m:oMath>
                </a14:m>
                <a:r>
                  <a:rPr lang="zh-CN" altLang="en-US" dirty="0"/>
                  <a:t>是连通图，即</a:t>
                </a:r>
                <a14:m>
                  <m:oMath xmlns:m="http://schemas.openxmlformats.org/officeDocument/2006/math">
                    <m:sSup>
                      <m:sSupPr>
                        <m:ctrlPr>
                          <a:rPr lang="en-US" altLang="zh-CN" i="1">
                            <a:latin typeface="Cambria Math" charset="0"/>
                          </a:rPr>
                        </m:ctrlPr>
                      </m:sSupPr>
                      <m:e>
                        <m:r>
                          <a:rPr lang="en-US" altLang="zh-CN" i="1">
                            <a:latin typeface="Cambria Math" charset="0"/>
                          </a:rPr>
                          <m:t>𝐺</m:t>
                        </m:r>
                      </m:e>
                      <m:sup>
                        <m:r>
                          <a:rPr lang="en-US" altLang="zh-CN" i="1">
                            <a:latin typeface="Cambria Math" charset="0"/>
                          </a:rPr>
                          <m:t>′</m:t>
                        </m:r>
                      </m:sup>
                    </m:sSup>
                  </m:oMath>
                </a14:m>
                <a:r>
                  <a:rPr lang="zh-CN" altLang="en-US" dirty="0"/>
                  <a:t>中任意两个点有路径相连 </a:t>
                </a:r>
                <a:r>
                  <a:rPr lang="mr-IN" altLang="zh-CN" dirty="0"/>
                  <a:t>–</a:t>
                </a:r>
                <a:r>
                  <a:rPr lang="zh-CN" altLang="en-US" dirty="0"/>
                  <a:t> </a:t>
                </a:r>
                <a:r>
                  <a:rPr lang="zh-CN" altLang="en-US" dirty="0">
                    <a:solidFill>
                      <a:srgbClr val="AE0627"/>
                    </a:solidFill>
                  </a:rPr>
                  <a:t>连通性</a:t>
                </a:r>
                <a:endParaRPr lang="en-US" altLang="zh-CN" dirty="0">
                  <a:solidFill>
                    <a:srgbClr val="AE0627"/>
                  </a:solidFill>
                </a:endParaRPr>
              </a:p>
              <a:p>
                <a:pPr lvl="2"/>
                <a14:m>
                  <m:oMath xmlns:m="http://schemas.openxmlformats.org/officeDocument/2006/math">
                    <m:sSup>
                      <m:sSupPr>
                        <m:ctrlPr>
                          <a:rPr lang="en-US" altLang="zh-CN" i="1">
                            <a:latin typeface="Cambria Math" charset="0"/>
                          </a:rPr>
                        </m:ctrlPr>
                      </m:sSupPr>
                      <m:e>
                        <m:r>
                          <a:rPr lang="en-US" altLang="zh-CN" i="1">
                            <a:latin typeface="Cambria Math" charset="0"/>
                          </a:rPr>
                          <m:t>𝐺</m:t>
                        </m:r>
                      </m:e>
                      <m:sup>
                        <m:r>
                          <a:rPr lang="en-US" altLang="zh-CN" i="1">
                            <a:latin typeface="Cambria Math" charset="0"/>
                          </a:rPr>
                          <m:t>′</m:t>
                        </m:r>
                      </m:sup>
                    </m:sSup>
                  </m:oMath>
                </a14:m>
                <a:r>
                  <a:rPr lang="zh-CN" altLang="en-US" dirty="0"/>
                  <a:t>不是其它任何满足条件</a:t>
                </a:r>
                <a:r>
                  <a:rPr lang="en-US" altLang="zh-CN" dirty="0"/>
                  <a:t>1</a:t>
                </a:r>
                <a:r>
                  <a:rPr lang="zh-CN" altLang="en-US" dirty="0"/>
                  <a:t>的图的子集 </a:t>
                </a:r>
                <a:r>
                  <a:rPr lang="mr-IN" altLang="zh-CN" dirty="0"/>
                  <a:t>–</a:t>
                </a:r>
                <a:r>
                  <a:rPr lang="zh-CN" altLang="en-US" dirty="0"/>
                  <a:t> </a:t>
                </a:r>
                <a:r>
                  <a:rPr lang="zh-CN" altLang="en-US" dirty="0">
                    <a:solidFill>
                      <a:srgbClr val="AE0627"/>
                    </a:solidFill>
                  </a:rPr>
                  <a:t>独立性</a:t>
                </a:r>
                <a:endParaRPr lang="en-US" dirty="0">
                  <a:solidFill>
                    <a:srgbClr val="AE0627"/>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1743913"/>
              </a:xfrm>
              <a:blipFill rotWithShape="0">
                <a:blip r:embed="rId2"/>
                <a:stretch>
                  <a:fillRect l="-667" t="-1748" b="-699"/>
                </a:stretch>
              </a:blipFill>
            </p:spPr>
            <p:txBody>
              <a:bodyPr/>
              <a:lstStyle/>
              <a:p>
                <a:r>
                  <a:rPr lang="en-US">
                    <a:noFill/>
                  </a:rPr>
                  <a:t> </a:t>
                </a:r>
              </a:p>
            </p:txBody>
          </p:sp>
        </mc:Fallback>
      </mc:AlternateContent>
      <p:grpSp>
        <p:nvGrpSpPr>
          <p:cNvPr id="49" name="Group 48"/>
          <p:cNvGrpSpPr/>
          <p:nvPr/>
        </p:nvGrpSpPr>
        <p:grpSpPr>
          <a:xfrm>
            <a:off x="1965289" y="2727092"/>
            <a:ext cx="3296078" cy="1791565"/>
            <a:chOff x="1426393" y="421243"/>
            <a:chExt cx="6193605" cy="3366499"/>
          </a:xfrm>
        </p:grpSpPr>
        <p:sp>
          <p:nvSpPr>
            <p:cNvPr id="26" name="Oval 25"/>
            <p:cNvSpPr/>
            <p:nvPr/>
          </p:nvSpPr>
          <p:spPr>
            <a:xfrm>
              <a:off x="2250038" y="914403"/>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1426393" y="1919558"/>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2924707" y="3294582"/>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3510334" y="2166138"/>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4916181" y="1672978"/>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5409341" y="3294582"/>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7126838" y="2412718"/>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6407647" y="1160983"/>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4328842" y="421243"/>
              <a:ext cx="493160" cy="493160"/>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a:stCxn id="29" idx="7"/>
              <a:endCxn id="28" idx="3"/>
            </p:cNvCxnSpPr>
            <p:nvPr/>
          </p:nvCxnSpPr>
          <p:spPr>
            <a:xfrm flipV="1">
              <a:off x="1847331" y="1335341"/>
              <a:ext cx="474929" cy="656439"/>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9" idx="6"/>
              <a:endCxn id="36" idx="3"/>
            </p:cNvCxnSpPr>
            <p:nvPr/>
          </p:nvCxnSpPr>
          <p:spPr>
            <a:xfrm flipV="1">
              <a:off x="1919553" y="842181"/>
              <a:ext cx="2481511" cy="132395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5"/>
              <a:endCxn id="31" idx="1"/>
            </p:cNvCxnSpPr>
            <p:nvPr/>
          </p:nvCxnSpPr>
          <p:spPr>
            <a:xfrm>
              <a:off x="2670976" y="1335341"/>
              <a:ext cx="911580" cy="903019"/>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9" idx="5"/>
              <a:endCxn id="31" idx="2"/>
            </p:cNvCxnSpPr>
            <p:nvPr/>
          </p:nvCxnSpPr>
          <p:spPr>
            <a:xfrm>
              <a:off x="1847331" y="2340496"/>
              <a:ext cx="1663003" cy="72222"/>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9" idx="4"/>
              <a:endCxn id="30" idx="2"/>
            </p:cNvCxnSpPr>
            <p:nvPr/>
          </p:nvCxnSpPr>
          <p:spPr>
            <a:xfrm>
              <a:off x="1672973" y="2412718"/>
              <a:ext cx="1251734" cy="1128444"/>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4"/>
              <a:endCxn id="30" idx="7"/>
            </p:cNvCxnSpPr>
            <p:nvPr/>
          </p:nvCxnSpPr>
          <p:spPr>
            <a:xfrm flipH="1">
              <a:off x="3345645" y="2659298"/>
              <a:ext cx="411269" cy="707506"/>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2"/>
              <a:endCxn id="30" idx="6"/>
            </p:cNvCxnSpPr>
            <p:nvPr/>
          </p:nvCxnSpPr>
          <p:spPr>
            <a:xfrm flipH="1">
              <a:off x="3417867" y="3541162"/>
              <a:ext cx="1991474" cy="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2"/>
              <a:endCxn id="31" idx="6"/>
            </p:cNvCxnSpPr>
            <p:nvPr/>
          </p:nvCxnSpPr>
          <p:spPr>
            <a:xfrm flipH="1">
              <a:off x="4003494" y="1919558"/>
              <a:ext cx="912687" cy="49316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6" idx="4"/>
              <a:endCxn id="31" idx="0"/>
            </p:cNvCxnSpPr>
            <p:nvPr/>
          </p:nvCxnSpPr>
          <p:spPr>
            <a:xfrm flipH="1">
              <a:off x="3756914" y="914403"/>
              <a:ext cx="818508" cy="1251735"/>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2"/>
              <a:endCxn id="32" idx="7"/>
            </p:cNvCxnSpPr>
            <p:nvPr/>
          </p:nvCxnSpPr>
          <p:spPr>
            <a:xfrm flipH="1">
              <a:off x="5337119" y="1407563"/>
              <a:ext cx="1070528" cy="33763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5" idx="5"/>
              <a:endCxn id="34" idx="0"/>
            </p:cNvCxnSpPr>
            <p:nvPr/>
          </p:nvCxnSpPr>
          <p:spPr>
            <a:xfrm>
              <a:off x="6828585" y="1581921"/>
              <a:ext cx="544833" cy="830797"/>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6"/>
              <a:endCxn id="34" idx="3"/>
            </p:cNvCxnSpPr>
            <p:nvPr/>
          </p:nvCxnSpPr>
          <p:spPr>
            <a:xfrm flipV="1">
              <a:off x="5902501" y="2833656"/>
              <a:ext cx="1296559" cy="707506"/>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2" idx="5"/>
              <a:endCxn id="34" idx="2"/>
            </p:cNvCxnSpPr>
            <p:nvPr/>
          </p:nvCxnSpPr>
          <p:spPr>
            <a:xfrm>
              <a:off x="5337119" y="2093916"/>
              <a:ext cx="1789719" cy="565382"/>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2" idx="4"/>
              <a:endCxn id="33" idx="0"/>
            </p:cNvCxnSpPr>
            <p:nvPr/>
          </p:nvCxnSpPr>
          <p:spPr>
            <a:xfrm>
              <a:off x="5162761" y="2166138"/>
              <a:ext cx="493160" cy="1128444"/>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6216829" y="2686613"/>
            <a:ext cx="262447" cy="26244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778506" y="3221531"/>
            <a:ext cx="262447" cy="26244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6615966" y="3335870"/>
            <a:ext cx="262447" cy="26244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0" name="Straight Connector 59"/>
          <p:cNvCxnSpPr/>
          <p:nvPr/>
        </p:nvCxnSpPr>
        <p:spPr>
          <a:xfrm flipV="1">
            <a:off x="6002518" y="2910626"/>
            <a:ext cx="252745" cy="34934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9" idx="2"/>
          </p:cNvCxnSpPr>
          <p:nvPr/>
        </p:nvCxnSpPr>
        <p:spPr>
          <a:xfrm>
            <a:off x="6040953" y="3352754"/>
            <a:ext cx="575013" cy="114340"/>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881455" y="3879693"/>
            <a:ext cx="262447" cy="26244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p:cNvSpPr/>
          <p:nvPr/>
        </p:nvSpPr>
        <p:spPr>
          <a:xfrm>
            <a:off x="6615965" y="4163421"/>
            <a:ext cx="262447" cy="26244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9" name="Straight Connector 78"/>
          <p:cNvCxnSpPr>
            <a:stCxn id="76" idx="5"/>
            <a:endCxn id="77" idx="2"/>
          </p:cNvCxnSpPr>
          <p:nvPr/>
        </p:nvCxnSpPr>
        <p:spPr>
          <a:xfrm>
            <a:off x="6105468" y="4103706"/>
            <a:ext cx="510497" cy="190939"/>
          </a:xfrm>
          <a:prstGeom prst="line">
            <a:avLst/>
          </a:prstGeom>
          <a:ln w="57150">
            <a:solidFill>
              <a:srgbClr val="AE06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12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连通图与连通分支</a:t>
            </a:r>
            <a:endParaRPr lang="en-US" dirty="0"/>
          </a:p>
        </p:txBody>
      </p:sp>
      <p:sp>
        <p:nvSpPr>
          <p:cNvPr id="3" name="Content Placeholder 2"/>
          <p:cNvSpPr>
            <a:spLocks noGrp="1"/>
          </p:cNvSpPr>
          <p:nvPr>
            <p:ph idx="1"/>
          </p:nvPr>
        </p:nvSpPr>
        <p:spPr>
          <a:xfrm>
            <a:off x="457200" y="819150"/>
            <a:ext cx="8229600" cy="1743913"/>
          </a:xfrm>
        </p:spPr>
        <p:txBody>
          <a:bodyPr/>
          <a:lstStyle/>
          <a:p>
            <a:r>
              <a:rPr lang="zh-CN" altLang="en-US" dirty="0"/>
              <a:t>例：美国高中生恋爱关系图（边代表二人在</a:t>
            </a:r>
            <a:r>
              <a:rPr lang="en-US" altLang="zh-CN" dirty="0"/>
              <a:t>18</a:t>
            </a:r>
            <a:r>
              <a:rPr lang="zh-CN" altLang="en-US" dirty="0"/>
              <a:t>个月内恋爱过）</a:t>
            </a:r>
            <a:endParaRPr lang="en-US" altLang="zh-CN" dirty="0">
              <a:solidFill>
                <a:srgbClr val="AE0627"/>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04" y="1254355"/>
            <a:ext cx="4863592" cy="3475044"/>
          </a:xfrm>
          <a:prstGeom prst="rect">
            <a:avLst/>
          </a:prstGeom>
        </p:spPr>
      </p:pic>
      <p:sp>
        <p:nvSpPr>
          <p:cNvPr id="50" name="TextBox 49"/>
          <p:cNvSpPr txBox="1"/>
          <p:nvPr/>
        </p:nvSpPr>
        <p:spPr>
          <a:xfrm>
            <a:off x="4244083" y="4590900"/>
            <a:ext cx="4899918" cy="276999"/>
          </a:xfrm>
          <a:prstGeom prst="rect">
            <a:avLst/>
          </a:prstGeom>
          <a:noFill/>
        </p:spPr>
        <p:txBody>
          <a:bodyPr wrap="square" rtlCol="0">
            <a:spAutoFit/>
          </a:bodyPr>
          <a:lstStyle/>
          <a:p>
            <a:r>
              <a:rPr lang="zh-CN" altLang="en-US" sz="1200" dirty="0">
                <a:solidFill>
                  <a:schemeClr val="tx1">
                    <a:lumMod val="50000"/>
                    <a:lumOff val="50000"/>
                  </a:schemeClr>
                </a:solidFill>
              </a:rPr>
              <a:t>图片来源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t>
            </a:r>
            <a:r>
              <a:rPr lang="en-US" altLang="zh-CN" sz="1200" dirty="0" err="1">
                <a:solidFill>
                  <a:schemeClr val="tx1">
                    <a:lumMod val="50000"/>
                    <a:lumOff val="50000"/>
                  </a:schemeClr>
                </a:solidFill>
              </a:rPr>
              <a:t>Bearman</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et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al.,</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American</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Journal</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of</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Sociology,</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2004]</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81778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连通图与连通分支</a:t>
            </a:r>
            <a:endParaRPr lang="en-US" dirty="0"/>
          </a:p>
        </p:txBody>
      </p:sp>
      <p:sp>
        <p:nvSpPr>
          <p:cNvPr id="3" name="Content Placeholder 2"/>
          <p:cNvSpPr>
            <a:spLocks noGrp="1"/>
          </p:cNvSpPr>
          <p:nvPr>
            <p:ph idx="1"/>
          </p:nvPr>
        </p:nvSpPr>
        <p:spPr>
          <a:xfrm>
            <a:off x="457200" y="819150"/>
            <a:ext cx="8229600" cy="3880172"/>
          </a:xfrm>
        </p:spPr>
        <p:txBody>
          <a:bodyPr>
            <a:normAutofit lnSpcReduction="10000"/>
          </a:bodyPr>
          <a:lstStyle/>
          <a:p>
            <a:r>
              <a:rPr lang="zh-CN" altLang="en-US" dirty="0"/>
              <a:t>如果一个图中任意两点之间都有路径相通，则称此图为</a:t>
            </a:r>
            <a:r>
              <a:rPr lang="zh-CN" altLang="en-US" dirty="0">
                <a:solidFill>
                  <a:srgbClr val="AE0627"/>
                </a:solidFill>
              </a:rPr>
              <a:t>连通图</a:t>
            </a:r>
            <a:r>
              <a:rPr lang="en-US" altLang="zh-CN" dirty="0">
                <a:solidFill>
                  <a:srgbClr val="AE0627"/>
                </a:solidFill>
              </a:rPr>
              <a:t>	</a:t>
            </a:r>
          </a:p>
          <a:p>
            <a:pPr lvl="1"/>
            <a:r>
              <a:rPr lang="zh-CN" altLang="en-US" b="1" dirty="0"/>
              <a:t>强连通分支 </a:t>
            </a:r>
            <a:r>
              <a:rPr lang="en-US" altLang="zh-CN" dirty="0"/>
              <a:t>(Strongly Connected Component)</a:t>
            </a:r>
            <a:r>
              <a:rPr lang="zh-CN" altLang="en-US" dirty="0"/>
              <a:t>：每个顶点和任意其它顶点通过一系列有向连接</a:t>
            </a:r>
            <a:r>
              <a:rPr lang="en-US" altLang="zh-CN" dirty="0"/>
              <a:t>(Directed Link)</a:t>
            </a:r>
            <a:r>
              <a:rPr lang="zh-CN" altLang="en-US" dirty="0"/>
              <a:t>到达，也就是任意两个顶点之间是互相可达的。即对于任意顶点对</a:t>
            </a:r>
            <a:r>
              <a:rPr lang="en-US" altLang="zh-CN" dirty="0"/>
              <a:t>A</a:t>
            </a:r>
            <a:r>
              <a:rPr lang="zh-CN" altLang="en-US" dirty="0"/>
              <a:t>和</a:t>
            </a:r>
            <a:r>
              <a:rPr lang="en-US" altLang="zh-CN" dirty="0"/>
              <a:t>B</a:t>
            </a:r>
            <a:r>
              <a:rPr lang="zh-CN" altLang="en-US" dirty="0"/>
              <a:t>，既可以从</a:t>
            </a:r>
            <a:r>
              <a:rPr lang="en-US" altLang="zh-CN" dirty="0"/>
              <a:t>A</a:t>
            </a:r>
            <a:r>
              <a:rPr lang="zh-CN" altLang="en-US" dirty="0"/>
              <a:t>到达</a:t>
            </a:r>
            <a:r>
              <a:rPr lang="en-US" altLang="zh-CN" dirty="0"/>
              <a:t>B</a:t>
            </a:r>
            <a:r>
              <a:rPr lang="zh-CN" altLang="en-US" dirty="0"/>
              <a:t>，也可以从</a:t>
            </a:r>
            <a:r>
              <a:rPr lang="en-US" altLang="zh-CN" dirty="0"/>
              <a:t>B</a:t>
            </a:r>
            <a:r>
              <a:rPr lang="zh-CN" altLang="en-US" dirty="0"/>
              <a:t>到达</a:t>
            </a:r>
            <a:r>
              <a:rPr lang="en-US" altLang="zh-CN" dirty="0"/>
              <a:t>A</a:t>
            </a:r>
            <a:r>
              <a:rPr lang="zh-CN" altLang="en-US" dirty="0"/>
              <a:t>。</a:t>
            </a:r>
          </a:p>
          <a:p>
            <a:pPr lvl="1"/>
            <a:r>
              <a:rPr lang="zh-CN" altLang="en-US" b="1" dirty="0"/>
              <a:t>弱连通分支 </a:t>
            </a:r>
            <a:r>
              <a:rPr lang="en-US" altLang="zh-CN" dirty="0"/>
              <a:t>(Weakly Connected Component)</a:t>
            </a:r>
            <a:r>
              <a:rPr lang="zh-CN" altLang="en-US" dirty="0"/>
              <a:t>：每个顶点和任意其它顶点，可以从某个方向到达，也就是两个顶点，只需要有一个方向到达即可。即对于任意顶点对</a:t>
            </a:r>
            <a:r>
              <a:rPr lang="en-US" altLang="zh-CN" dirty="0"/>
              <a:t>A</a:t>
            </a:r>
            <a:r>
              <a:rPr lang="zh-CN" altLang="en-US" dirty="0"/>
              <a:t>和</a:t>
            </a:r>
            <a:r>
              <a:rPr lang="en-US" altLang="zh-CN" dirty="0"/>
              <a:t>B</a:t>
            </a:r>
            <a:r>
              <a:rPr lang="zh-CN" altLang="en-US" dirty="0"/>
              <a:t>，可以从</a:t>
            </a:r>
            <a:r>
              <a:rPr lang="en-US" altLang="zh-CN" dirty="0"/>
              <a:t>A</a:t>
            </a:r>
            <a:r>
              <a:rPr lang="zh-CN" altLang="en-US" dirty="0"/>
              <a:t>到达</a:t>
            </a:r>
            <a:r>
              <a:rPr lang="en-US" altLang="zh-CN" dirty="0"/>
              <a:t>B</a:t>
            </a:r>
            <a:r>
              <a:rPr lang="zh-CN" altLang="en-US" dirty="0"/>
              <a:t>，或者可以从</a:t>
            </a:r>
            <a:r>
              <a:rPr lang="en-US" altLang="zh-CN" dirty="0"/>
              <a:t>B</a:t>
            </a:r>
            <a:r>
              <a:rPr lang="zh-CN" altLang="en-US" dirty="0"/>
              <a:t>到达</a:t>
            </a:r>
            <a:r>
              <a:rPr lang="en-US" altLang="zh-CN" dirty="0"/>
              <a:t>A</a:t>
            </a:r>
            <a:r>
              <a:rPr lang="zh-CN" altLang="en-US" dirty="0"/>
              <a:t>。</a:t>
            </a:r>
          </a:p>
          <a:p>
            <a:pPr lvl="1"/>
            <a:r>
              <a:rPr lang="zh-CN" altLang="en-US" b="1" dirty="0"/>
              <a:t>大型分支 </a:t>
            </a:r>
            <a:r>
              <a:rPr lang="en-US" altLang="zh-CN" dirty="0"/>
              <a:t>(Giant Component)</a:t>
            </a:r>
            <a:r>
              <a:rPr lang="zh-CN" altLang="en-US" dirty="0"/>
              <a:t>：真实网络中，通常存在一个最大的连通分支，它包含了网络中大多数的节点</a:t>
            </a:r>
            <a:r>
              <a:rPr lang="en-US" altLang="zh-CN" dirty="0"/>
              <a:t>(</a:t>
            </a:r>
            <a:r>
              <a:rPr lang="zh-CN" altLang="en-US" dirty="0"/>
              <a:t>比如超过</a:t>
            </a:r>
            <a:r>
              <a:rPr lang="en-US" altLang="zh-CN" dirty="0"/>
              <a:t>80%</a:t>
            </a:r>
            <a:r>
              <a:rPr lang="zh-CN" altLang="en-US" dirty="0"/>
              <a:t>的节点</a:t>
            </a:r>
            <a:r>
              <a:rPr lang="en-US" altLang="zh-CN" dirty="0"/>
              <a:t>)</a:t>
            </a:r>
            <a:r>
              <a:rPr lang="zh-CN" altLang="en-US" dirty="0"/>
              <a:t>，这样的分支称为大型分支</a:t>
            </a:r>
            <a:r>
              <a:rPr lang="en-US" altLang="zh-CN" dirty="0"/>
              <a:t>(Giant Component)</a:t>
            </a:r>
            <a:r>
              <a:rPr lang="zh-CN" altLang="en-US" dirty="0"/>
              <a:t>。在社交网络网站上的用户，一般处在一个超大的连通分支中，真正孤立的顶点或者小的连通分支，所占的比例是很小的。比如，</a:t>
            </a:r>
            <a:r>
              <a:rPr lang="en-US" altLang="zh-CN" dirty="0"/>
              <a:t>Facebook</a:t>
            </a:r>
            <a:r>
              <a:rPr lang="zh-CN" altLang="en-US" dirty="0"/>
              <a:t>的数据显示，约</a:t>
            </a:r>
            <a:r>
              <a:rPr lang="en-US" altLang="zh-CN" dirty="0"/>
              <a:t>99.7%</a:t>
            </a:r>
            <a:r>
              <a:rPr lang="zh-CN" altLang="en-US" dirty="0"/>
              <a:t>的用户处在一个超大的</a:t>
            </a:r>
            <a:r>
              <a:rPr lang="en-US" altLang="zh-CN" dirty="0"/>
              <a:t>Giant Component</a:t>
            </a:r>
            <a:r>
              <a:rPr lang="zh-CN" altLang="en-US" dirty="0"/>
              <a:t>中。</a:t>
            </a:r>
          </a:p>
        </p:txBody>
      </p:sp>
    </p:spTree>
    <p:extLst>
      <p:ext uri="{BB962C8B-B14F-4D97-AF65-F5344CB8AC3E}">
        <p14:creationId xmlns:p14="http://schemas.microsoft.com/office/powerpoint/2010/main" val="778466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如何分析真实世界中的复杂网络？</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819150"/>
                <a:ext cx="3551962" cy="3937000"/>
              </a:xfrm>
            </p:spPr>
            <p:txBody>
              <a:bodyPr>
                <a:normAutofit/>
              </a:bodyPr>
              <a:lstStyle/>
              <a:p>
                <a:pPr>
                  <a:spcBef>
                    <a:spcPts val="0"/>
                  </a:spcBef>
                  <a:spcAft>
                    <a:spcPts val="600"/>
                  </a:spcAft>
                </a:pPr>
                <a:r>
                  <a:rPr lang="zh-CN" altLang="en-US" sz="2200" dirty="0"/>
                  <a:t>我们学过的</a:t>
                </a:r>
                <a:r>
                  <a:rPr lang="zh-CN" altLang="en-US" sz="2200" b="1" dirty="0"/>
                  <a:t>图模型</a:t>
                </a:r>
                <a:r>
                  <a:rPr lang="zh-CN" altLang="en-US" sz="2200" dirty="0"/>
                  <a:t>提供了有力的分析工具</a:t>
                </a:r>
                <a:endParaRPr lang="en-US" altLang="zh-CN" sz="2200" dirty="0"/>
              </a:p>
              <a:p>
                <a:pPr>
                  <a:lnSpc>
                    <a:spcPct val="110000"/>
                  </a:lnSpc>
                  <a:spcBef>
                    <a:spcPts val="0"/>
                  </a:spcBef>
                  <a:spcAft>
                    <a:spcPts val="600"/>
                  </a:spcAft>
                </a:pPr>
                <a:r>
                  <a:rPr lang="zh-CN" altLang="en-US" sz="2200" b="0" dirty="0"/>
                  <a:t>图的定义</a:t>
                </a:r>
                <a:r>
                  <a:rPr lang="zh-CN" altLang="en-US" sz="2200" b="0" dirty="0">
                    <a:solidFill>
                      <a:srgbClr val="C00000"/>
                    </a:solidFill>
                  </a:rPr>
                  <a:t> </a:t>
                </a:r>
                <a14:m>
                  <m:oMath xmlns:m="http://schemas.openxmlformats.org/officeDocument/2006/math">
                    <m:r>
                      <a:rPr lang="en-US" altLang="zh-CN" sz="2200" b="0" i="1" dirty="0" smtClean="0">
                        <a:solidFill>
                          <a:srgbClr val="C00000"/>
                        </a:solidFill>
                        <a:latin typeface="Cambria Math" charset="0"/>
                      </a:rPr>
                      <m:t>𝐺</m:t>
                    </m:r>
                    <m:r>
                      <a:rPr lang="en-US" altLang="zh-CN" sz="2200" b="0" i="1" dirty="0" smtClean="0">
                        <a:solidFill>
                          <a:srgbClr val="C00000"/>
                        </a:solidFill>
                        <a:latin typeface="Cambria Math" charset="0"/>
                      </a:rPr>
                      <m:t>=(</m:t>
                    </m:r>
                    <m:r>
                      <a:rPr lang="en-US" altLang="zh-CN" sz="2200" b="0" i="1" dirty="0" smtClean="0">
                        <a:solidFill>
                          <a:srgbClr val="C00000"/>
                        </a:solidFill>
                        <a:latin typeface="Cambria Math" charset="0"/>
                      </a:rPr>
                      <m:t>𝑉</m:t>
                    </m:r>
                    <m:r>
                      <a:rPr lang="en-US" altLang="zh-CN" sz="2200" b="0" i="1" dirty="0" smtClean="0">
                        <a:solidFill>
                          <a:srgbClr val="C00000"/>
                        </a:solidFill>
                        <a:latin typeface="Cambria Math" charset="0"/>
                      </a:rPr>
                      <m:t>,</m:t>
                    </m:r>
                    <m:r>
                      <a:rPr lang="en-US" altLang="zh-CN" sz="2200" b="0" i="1" dirty="0" smtClean="0">
                        <a:solidFill>
                          <a:srgbClr val="C00000"/>
                        </a:solidFill>
                        <a:latin typeface="Cambria Math" charset="0"/>
                      </a:rPr>
                      <m:t>𝐸</m:t>
                    </m:r>
                    <m:r>
                      <a:rPr lang="en-US" altLang="zh-CN" sz="2200" b="0" i="1" dirty="0" smtClean="0">
                        <a:solidFill>
                          <a:srgbClr val="C00000"/>
                        </a:solidFill>
                        <a:latin typeface="Cambria Math" charset="0"/>
                      </a:rPr>
                      <m:t>)</m:t>
                    </m:r>
                  </m:oMath>
                </a14:m>
                <a:endParaRPr lang="en-US" altLang="zh-CN" sz="2200" dirty="0"/>
              </a:p>
              <a:p>
                <a:pPr lvl="1">
                  <a:lnSpc>
                    <a:spcPct val="110000"/>
                  </a:lnSpc>
                  <a:spcBef>
                    <a:spcPts val="0"/>
                  </a:spcBef>
                  <a:spcAft>
                    <a:spcPts val="600"/>
                  </a:spcAft>
                </a:pPr>
                <a14:m>
                  <m:oMath xmlns:m="http://schemas.openxmlformats.org/officeDocument/2006/math">
                    <m:r>
                      <a:rPr lang="en-US" altLang="zh-CN" sz="2000" b="0" i="1" smtClean="0">
                        <a:latin typeface="Cambria Math" charset="0"/>
                      </a:rPr>
                      <m:t>𝑉</m:t>
                    </m:r>
                    <m:r>
                      <a:rPr lang="en-US" altLang="zh-CN" sz="2000" b="0" i="1" smtClean="0">
                        <a:latin typeface="Cambria Math" charset="0"/>
                      </a:rPr>
                      <m:t>={</m:t>
                    </m:r>
                    <m:sSub>
                      <m:sSubPr>
                        <m:ctrlPr>
                          <a:rPr lang="en-US" altLang="zh-CN" sz="2000" b="0" i="1" smtClean="0">
                            <a:latin typeface="Cambria Math" charset="0"/>
                          </a:rPr>
                        </m:ctrlPr>
                      </m:sSubPr>
                      <m:e>
                        <m:r>
                          <a:rPr lang="en-US" altLang="zh-CN" sz="2000" b="0" i="1" smtClean="0">
                            <a:latin typeface="Cambria Math" charset="0"/>
                          </a:rPr>
                          <m:t>𝑣</m:t>
                        </m:r>
                      </m:e>
                      <m:sub>
                        <m:r>
                          <a:rPr lang="en-US" altLang="zh-CN" sz="2000" b="0" i="1" smtClean="0">
                            <a:latin typeface="Cambria Math" charset="0"/>
                          </a:rPr>
                          <m:t>1</m:t>
                        </m:r>
                      </m:sub>
                    </m:sSub>
                    <m:r>
                      <a:rPr lang="en-US" altLang="zh-CN" sz="2000" b="0" i="1" smtClean="0">
                        <a:latin typeface="Cambria Math" charset="0"/>
                      </a:rPr>
                      <m:t>,</m:t>
                    </m:r>
                    <m:sSub>
                      <m:sSubPr>
                        <m:ctrlPr>
                          <a:rPr lang="en-US" altLang="zh-CN" sz="2000" b="0" i="1" smtClean="0">
                            <a:latin typeface="Cambria Math" charset="0"/>
                          </a:rPr>
                        </m:ctrlPr>
                      </m:sSubPr>
                      <m:e>
                        <m:r>
                          <a:rPr lang="en-US" altLang="zh-CN" sz="2000" b="0" i="1" smtClean="0">
                            <a:latin typeface="Cambria Math" charset="0"/>
                          </a:rPr>
                          <m:t>𝑣</m:t>
                        </m:r>
                      </m:e>
                      <m:sub>
                        <m:r>
                          <a:rPr lang="en-US" altLang="zh-CN" sz="2000" b="0" i="1" smtClean="0">
                            <a:latin typeface="Cambria Math" charset="0"/>
                          </a:rPr>
                          <m:t>2</m:t>
                        </m:r>
                      </m:sub>
                    </m:sSub>
                    <m:r>
                      <a:rPr lang="en-US" altLang="zh-CN" sz="2000" b="0" i="1" smtClean="0">
                        <a:latin typeface="Cambria Math" charset="0"/>
                      </a:rPr>
                      <m:t>,…</m:t>
                    </m:r>
                    <m:sSub>
                      <m:sSubPr>
                        <m:ctrlPr>
                          <a:rPr lang="en-US" altLang="zh-CN" sz="2000" b="0" i="1" smtClean="0">
                            <a:latin typeface="Cambria Math" charset="0"/>
                          </a:rPr>
                        </m:ctrlPr>
                      </m:sSubPr>
                      <m:e>
                        <m:r>
                          <a:rPr lang="en-US" altLang="zh-CN" sz="2000" b="0" i="1" smtClean="0">
                            <a:latin typeface="Cambria Math" charset="0"/>
                          </a:rPr>
                          <m:t>𝑣</m:t>
                        </m:r>
                      </m:e>
                      <m:sub>
                        <m:r>
                          <a:rPr lang="en-US" altLang="zh-CN" sz="2000" b="0" i="1" smtClean="0">
                            <a:latin typeface="Cambria Math" charset="0"/>
                          </a:rPr>
                          <m:t>𝑛</m:t>
                        </m:r>
                      </m:sub>
                    </m:sSub>
                    <m:r>
                      <a:rPr lang="en-US" altLang="zh-CN" sz="2000" b="0" i="1" smtClean="0">
                        <a:latin typeface="Cambria Math" charset="0"/>
                      </a:rPr>
                      <m:t>}</m:t>
                    </m:r>
                  </m:oMath>
                </a14:m>
                <a:r>
                  <a:rPr lang="zh-CN" altLang="en-US" sz="2000" dirty="0"/>
                  <a:t> 表示图中</a:t>
                </a:r>
                <a14:m>
                  <m:oMath xmlns:m="http://schemas.openxmlformats.org/officeDocument/2006/math">
                    <m:r>
                      <a:rPr lang="en-US" altLang="zh-CN" sz="2000" b="0" i="1" smtClean="0">
                        <a:latin typeface="Cambria Math" charset="0"/>
                      </a:rPr>
                      <m:t>𝑛</m:t>
                    </m:r>
                  </m:oMath>
                </a14:m>
                <a:r>
                  <a:rPr lang="zh-CN" altLang="en-US" sz="2000" dirty="0"/>
                  <a:t>个</a:t>
                </a:r>
                <a:r>
                  <a:rPr lang="zh-CN" altLang="en-US" sz="2000" dirty="0">
                    <a:solidFill>
                      <a:srgbClr val="C00000"/>
                    </a:solidFill>
                  </a:rPr>
                  <a:t>节点</a:t>
                </a:r>
                <a:r>
                  <a:rPr lang="zh-CN" altLang="en-US" sz="2000" dirty="0"/>
                  <a:t>的集合</a:t>
                </a:r>
                <a:endParaRPr lang="en-US" altLang="zh-CN" sz="2000" dirty="0"/>
              </a:p>
              <a:p>
                <a:pPr lvl="1">
                  <a:lnSpc>
                    <a:spcPct val="110000"/>
                  </a:lnSpc>
                  <a:spcBef>
                    <a:spcPts val="0"/>
                  </a:spcBef>
                  <a:spcAft>
                    <a:spcPts val="600"/>
                  </a:spcAft>
                </a:pPr>
                <a14:m>
                  <m:oMath xmlns:m="http://schemas.openxmlformats.org/officeDocument/2006/math">
                    <m:r>
                      <a:rPr lang="en-US" altLang="zh-CN" sz="2000" b="0" i="1" dirty="0" smtClean="0">
                        <a:latin typeface="Cambria Math" charset="0"/>
                      </a:rPr>
                      <m:t>𝐸</m:t>
                    </m:r>
                    <m:r>
                      <a:rPr lang="en-US" altLang="zh-CN" sz="2000" b="0" i="1" dirty="0" smtClean="0">
                        <a:latin typeface="Cambria Math" charset="0"/>
                      </a:rPr>
                      <m:t>={</m:t>
                    </m:r>
                    <m:sSub>
                      <m:sSubPr>
                        <m:ctrlPr>
                          <a:rPr lang="en-US" altLang="zh-CN" sz="2000" b="0" i="1" dirty="0" smtClean="0">
                            <a:latin typeface="Cambria Math" charset="0"/>
                          </a:rPr>
                        </m:ctrlPr>
                      </m:sSubPr>
                      <m:e>
                        <m:r>
                          <a:rPr lang="en-US" altLang="zh-CN" sz="2000" b="0" i="1" dirty="0" smtClean="0">
                            <a:latin typeface="Cambria Math" charset="0"/>
                          </a:rPr>
                          <m:t>𝑒</m:t>
                        </m:r>
                      </m:e>
                      <m:sub>
                        <m:r>
                          <a:rPr lang="en-US" altLang="zh-CN" sz="2000" b="0" i="1" dirty="0" smtClean="0">
                            <a:latin typeface="Cambria Math" charset="0"/>
                          </a:rPr>
                          <m:t>1</m:t>
                        </m:r>
                      </m:sub>
                    </m:sSub>
                    <m:r>
                      <a:rPr lang="en-US" altLang="zh-CN" sz="2000" b="0" i="1" dirty="0" smtClean="0">
                        <a:latin typeface="Cambria Math" charset="0"/>
                      </a:rPr>
                      <m:t>,</m:t>
                    </m:r>
                    <m:sSub>
                      <m:sSubPr>
                        <m:ctrlPr>
                          <a:rPr lang="en-US" altLang="zh-CN" sz="2000" b="0" i="1" dirty="0" smtClean="0">
                            <a:latin typeface="Cambria Math" charset="0"/>
                          </a:rPr>
                        </m:ctrlPr>
                      </m:sSubPr>
                      <m:e>
                        <m:r>
                          <a:rPr lang="en-US" altLang="zh-CN" sz="2000" b="0" i="1" dirty="0" smtClean="0">
                            <a:latin typeface="Cambria Math" charset="0"/>
                          </a:rPr>
                          <m:t>𝑒</m:t>
                        </m:r>
                      </m:e>
                      <m:sub>
                        <m:r>
                          <a:rPr lang="en-US" altLang="zh-CN" sz="2000" b="0" i="1" dirty="0" smtClean="0">
                            <a:latin typeface="Cambria Math" charset="0"/>
                          </a:rPr>
                          <m:t>2</m:t>
                        </m:r>
                      </m:sub>
                    </m:sSub>
                    <m:r>
                      <a:rPr lang="en-US" altLang="zh-CN" sz="2000" b="0" i="1" dirty="0" smtClean="0">
                        <a:latin typeface="Cambria Math" charset="0"/>
                      </a:rPr>
                      <m:t>,…</m:t>
                    </m:r>
                    <m:sSub>
                      <m:sSubPr>
                        <m:ctrlPr>
                          <a:rPr lang="en-US" altLang="zh-CN" sz="2000" b="0" i="1" dirty="0" smtClean="0">
                            <a:latin typeface="Cambria Math" charset="0"/>
                          </a:rPr>
                        </m:ctrlPr>
                      </m:sSubPr>
                      <m:e>
                        <m:r>
                          <a:rPr lang="en-US" altLang="zh-CN" sz="2000" b="0" i="1" dirty="0" smtClean="0">
                            <a:latin typeface="Cambria Math" charset="0"/>
                          </a:rPr>
                          <m:t>𝑒</m:t>
                        </m:r>
                      </m:e>
                      <m:sub>
                        <m:r>
                          <a:rPr lang="en-US" altLang="zh-CN" sz="2000" b="0" i="1" dirty="0" smtClean="0">
                            <a:latin typeface="Cambria Math" charset="0"/>
                          </a:rPr>
                          <m:t>𝑚</m:t>
                        </m:r>
                      </m:sub>
                    </m:sSub>
                    <m:r>
                      <a:rPr lang="en-US" altLang="zh-CN" sz="2000" b="0" i="1" dirty="0" smtClean="0">
                        <a:latin typeface="Cambria Math" charset="0"/>
                      </a:rPr>
                      <m:t>}</m:t>
                    </m:r>
                  </m:oMath>
                </a14:m>
                <a:r>
                  <a:rPr lang="zh-CN" altLang="en-US" sz="2000" dirty="0"/>
                  <a:t> 表示节点之间</a:t>
                </a:r>
                <a:r>
                  <a:rPr lang="zh-CN" altLang="en-US" sz="2000" dirty="0">
                    <a:solidFill>
                      <a:srgbClr val="C00000"/>
                    </a:solidFill>
                  </a:rPr>
                  <a:t>边</a:t>
                </a:r>
                <a:r>
                  <a:rPr lang="zh-CN" altLang="en-US" sz="2000" dirty="0"/>
                  <a:t>的集合</a:t>
                </a:r>
                <a:endParaRPr lang="en-US" altLang="zh-CN" sz="2200" b="1" dirty="0"/>
              </a:p>
              <a:p>
                <a:pPr>
                  <a:spcBef>
                    <a:spcPts val="0"/>
                  </a:spcBef>
                  <a:spcAft>
                    <a:spcPts val="600"/>
                  </a:spcAft>
                </a:pPr>
                <a:r>
                  <a:rPr lang="zh-CN" altLang="en-US" sz="2200" dirty="0"/>
                  <a:t>本讲重点：如何用直观的图模型</a:t>
                </a:r>
                <a:r>
                  <a:rPr lang="zh-CN" altLang="en-US" sz="2200" b="1" dirty="0">
                    <a:solidFill>
                      <a:srgbClr val="C00000"/>
                    </a:solidFill>
                  </a:rPr>
                  <a:t>展示与分析</a:t>
                </a:r>
                <a:r>
                  <a:rPr lang="zh-CN" altLang="en-US" sz="2200" dirty="0"/>
                  <a:t>复杂的网络数据</a:t>
                </a:r>
                <a:endParaRPr lang="en-US" altLang="zh-CN" sz="2200" dirty="0"/>
              </a:p>
              <a:p>
                <a:pPr>
                  <a:spcBef>
                    <a:spcPts val="0"/>
                  </a:spcBef>
                  <a:spcAft>
                    <a:spcPts val="600"/>
                  </a:spcAft>
                </a:pPr>
                <a:endParaRPr lang="en-US" altLang="zh-CN"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819150"/>
                <a:ext cx="3551962" cy="3937000"/>
              </a:xfrm>
              <a:blipFill rotWithShape="0">
                <a:blip r:embed="rId3"/>
                <a:stretch>
                  <a:fillRect l="-1887" t="-92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293447" y="1805075"/>
            <a:ext cx="4673011" cy="2546314"/>
          </a:xfrm>
          <a:prstGeom prst="rect">
            <a:avLst/>
          </a:prstGeom>
        </p:spPr>
      </p:pic>
      <p:sp>
        <p:nvSpPr>
          <p:cNvPr id="5" name="TextBox 4"/>
          <p:cNvSpPr txBox="1"/>
          <p:nvPr/>
        </p:nvSpPr>
        <p:spPr>
          <a:xfrm>
            <a:off x="4930562" y="1054907"/>
            <a:ext cx="1987980" cy="400110"/>
          </a:xfrm>
          <a:prstGeom prst="rect">
            <a:avLst/>
          </a:prstGeom>
          <a:noFill/>
        </p:spPr>
        <p:txBody>
          <a:bodyPr wrap="none" rtlCol="0">
            <a:spAutoFit/>
          </a:bodyPr>
          <a:lstStyle/>
          <a:p>
            <a:r>
              <a:rPr lang="zh-CN" altLang="en-US" sz="2000" dirty="0">
                <a:latin typeface="Microsoft YaHei" charset="-122"/>
                <a:ea typeface="Microsoft YaHei" charset="-122"/>
                <a:cs typeface="Microsoft YaHei" charset="-122"/>
              </a:rPr>
              <a:t>节点（</a:t>
            </a:r>
            <a:r>
              <a:rPr lang="en-US" altLang="zh-CN" sz="2000" dirty="0">
                <a:latin typeface="Microsoft YaHei" charset="-122"/>
                <a:ea typeface="Microsoft YaHei" charset="-122"/>
                <a:cs typeface="Microsoft YaHei" charset="-122"/>
              </a:rPr>
              <a:t>Vertex</a:t>
            </a:r>
            <a:r>
              <a:rPr lang="zh-CN" altLang="en-US" sz="2000" dirty="0">
                <a:latin typeface="Microsoft YaHei" charset="-122"/>
                <a:ea typeface="Microsoft YaHei" charset="-122"/>
                <a:cs typeface="Microsoft YaHei" charset="-122"/>
              </a:rPr>
              <a:t>）</a:t>
            </a:r>
            <a:endParaRPr lang="en-US" sz="2000" dirty="0">
              <a:latin typeface="Microsoft YaHei" charset="-122"/>
              <a:ea typeface="Microsoft YaHei" charset="-122"/>
              <a:cs typeface="Microsoft YaHei" charset="-122"/>
            </a:endParaRPr>
          </a:p>
        </p:txBody>
      </p:sp>
      <p:cxnSp>
        <p:nvCxnSpPr>
          <p:cNvPr id="7" name="Straight Arrow Connector 6"/>
          <p:cNvCxnSpPr/>
          <p:nvPr/>
        </p:nvCxnSpPr>
        <p:spPr>
          <a:xfrm flipH="1" flipV="1">
            <a:off x="6156960" y="1524000"/>
            <a:ext cx="320040" cy="2810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7398400" y="1671292"/>
            <a:ext cx="1568058" cy="400110"/>
          </a:xfrm>
          <a:prstGeom prst="rect">
            <a:avLst/>
          </a:prstGeom>
          <a:noFill/>
        </p:spPr>
        <p:txBody>
          <a:bodyPr wrap="none" rtlCol="0">
            <a:spAutoFit/>
          </a:bodyPr>
          <a:lstStyle/>
          <a:p>
            <a:r>
              <a:rPr lang="zh-CN" altLang="en-US" sz="2000" dirty="0">
                <a:latin typeface="Microsoft YaHei" charset="-122"/>
                <a:ea typeface="Microsoft YaHei" charset="-122"/>
                <a:cs typeface="Microsoft YaHei" charset="-122"/>
              </a:rPr>
              <a:t>边（</a:t>
            </a:r>
            <a:r>
              <a:rPr lang="en-US" altLang="zh-CN" sz="2000" dirty="0">
                <a:latin typeface="Microsoft YaHei" charset="-122"/>
                <a:ea typeface="Microsoft YaHei" charset="-122"/>
                <a:cs typeface="Microsoft YaHei" charset="-122"/>
              </a:rPr>
              <a:t>Edge</a:t>
            </a:r>
            <a:r>
              <a:rPr lang="zh-CN" altLang="en-US" sz="2000" dirty="0">
                <a:latin typeface="Microsoft YaHei" charset="-122"/>
                <a:ea typeface="Microsoft YaHei" charset="-122"/>
                <a:cs typeface="Microsoft YaHei" charset="-122"/>
              </a:rPr>
              <a:t>）</a:t>
            </a:r>
            <a:endParaRPr lang="en-US" sz="2000" dirty="0">
              <a:latin typeface="Microsoft YaHei" charset="-122"/>
              <a:ea typeface="Microsoft YaHei" charset="-122"/>
              <a:cs typeface="Microsoft YaHei" charset="-122"/>
            </a:endParaRPr>
          </a:p>
        </p:txBody>
      </p:sp>
      <p:cxnSp>
        <p:nvCxnSpPr>
          <p:cNvPr id="9" name="Straight Arrow Connector 8"/>
          <p:cNvCxnSpPr/>
          <p:nvPr/>
        </p:nvCxnSpPr>
        <p:spPr>
          <a:xfrm flipV="1">
            <a:off x="7718440" y="2071402"/>
            <a:ext cx="236840" cy="4063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8805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dissolve">
                                      <p:cBhvr>
                                        <p:cTn id="9" dur="500"/>
                                        <p:tgtEl>
                                          <p:spTgt spid="4"/>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dissolve">
                                      <p:cBhvr>
                                        <p:cTn id="24" dur="500"/>
                                        <p:tgtEl>
                                          <p:spTgt spid="3">
                                            <p:txEl>
                                              <p:pRg st="1" end="1"/>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dissolve">
                                      <p:cBhvr>
                                        <p:cTn id="27" dur="500"/>
                                        <p:tgtEl>
                                          <p:spTgt spid="3">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dissolv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最短路径与距离</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1495787"/>
              </a:xfrm>
            </p:spPr>
            <p:txBody>
              <a:bodyPr>
                <a:normAutofit/>
              </a:bodyPr>
              <a:lstStyle/>
              <a:p>
                <a:r>
                  <a:rPr lang="zh-CN" altLang="en-US" dirty="0"/>
                  <a:t>定义某条路径</a:t>
                </a:r>
                <a14:m>
                  <m:oMath xmlns:m="http://schemas.openxmlformats.org/officeDocument/2006/math">
                    <m:r>
                      <a:rPr lang="en-US" altLang="zh-CN" b="0" i="1" smtClean="0">
                        <a:latin typeface="Cambria Math" charset="0"/>
                      </a:rPr>
                      <m:t>𝑝</m:t>
                    </m:r>
                  </m:oMath>
                </a14:m>
                <a:r>
                  <a:rPr lang="zh-CN" altLang="en-US" dirty="0"/>
                  <a:t>的长度为它所包含</a:t>
                </a:r>
                <a:r>
                  <a:rPr lang="zh-CN" altLang="en-US" dirty="0">
                    <a:solidFill>
                      <a:srgbClr val="C00000"/>
                    </a:solidFill>
                  </a:rPr>
                  <a:t>边</a:t>
                </a:r>
                <a:r>
                  <a:rPr lang="zh-CN" altLang="en-US" dirty="0"/>
                  <a:t>的个数</a:t>
                </a:r>
                <a:endParaRPr lang="en-US" altLang="zh-CN" dirty="0"/>
              </a:p>
              <a:p>
                <a:pPr lvl="1"/>
                <a:r>
                  <a:rPr lang="zh-CN" altLang="en-US" dirty="0"/>
                  <a:t>例：路径</a:t>
                </a:r>
                <a:r>
                  <a:rPr lang="en-US" altLang="zh-CN" dirty="0"/>
                  <a:t>MIT,</a:t>
                </a:r>
                <a:r>
                  <a:rPr lang="zh-CN" altLang="en-US" dirty="0"/>
                  <a:t> </a:t>
                </a:r>
                <a:r>
                  <a:rPr lang="en-US" altLang="zh-CN" dirty="0"/>
                  <a:t>BBN,</a:t>
                </a:r>
                <a:r>
                  <a:rPr lang="zh-CN" altLang="en-US" dirty="0"/>
                  <a:t> </a:t>
                </a:r>
                <a:r>
                  <a:rPr lang="en-US" altLang="zh-CN" dirty="0"/>
                  <a:t>RAND,</a:t>
                </a:r>
                <a:r>
                  <a:rPr lang="zh-CN" altLang="en-US" dirty="0"/>
                  <a:t> </a:t>
                </a:r>
                <a:r>
                  <a:rPr lang="en-US" altLang="zh-CN" dirty="0"/>
                  <a:t>UCLA</a:t>
                </a:r>
                <a:r>
                  <a:rPr lang="zh-CN" altLang="en-US" dirty="0"/>
                  <a:t>的长度为</a:t>
                </a:r>
                <a:r>
                  <a:rPr lang="en-US" altLang="zh-CN" dirty="0"/>
                  <a:t>3</a:t>
                </a:r>
              </a:p>
              <a:p>
                <a:r>
                  <a:rPr lang="zh-CN" altLang="en-US" dirty="0"/>
                  <a:t>定义图上两点的距离为它们之间</a:t>
                </a:r>
                <a:r>
                  <a:rPr lang="zh-CN" altLang="en-US" dirty="0">
                    <a:solidFill>
                      <a:srgbClr val="AE0627"/>
                    </a:solidFill>
                  </a:rPr>
                  <a:t>最短路径</a:t>
                </a:r>
                <a:r>
                  <a:rPr lang="zh-CN" altLang="en-US" dirty="0"/>
                  <a:t>的长度</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1495787"/>
              </a:xfrm>
              <a:blipFill rotWithShape="0">
                <a:blip r:embed="rId2"/>
                <a:stretch>
                  <a:fillRect l="-667" t="-20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85" y="2335030"/>
            <a:ext cx="6737430" cy="2409142"/>
          </a:xfrm>
          <a:prstGeom prst="rect">
            <a:avLst/>
          </a:prstGeom>
        </p:spPr>
      </p:pic>
      <p:sp>
        <p:nvSpPr>
          <p:cNvPr id="5" name="Rectangle 4"/>
          <p:cNvSpPr/>
          <p:nvPr/>
        </p:nvSpPr>
        <p:spPr>
          <a:xfrm>
            <a:off x="6522698" y="1083831"/>
            <a:ext cx="2456122" cy="815608"/>
          </a:xfrm>
          <a:prstGeom prst="rect">
            <a:avLst/>
          </a:prstGeom>
        </p:spPr>
        <p:txBody>
          <a:bodyPr wrap="none">
            <a:spAutoFit/>
          </a:bodyPr>
          <a:lstStyle/>
          <a:p>
            <a:r>
              <a:rPr lang="en-US" altLang="zh-CN" sz="2000" dirty="0">
                <a:solidFill>
                  <a:srgbClr val="C00000"/>
                </a:solidFill>
                <a:latin typeface="Helvetica Neue" charset="0"/>
              </a:rPr>
              <a:t>LINC</a:t>
            </a:r>
            <a:r>
              <a:rPr lang="zh-CN" altLang="en-US" sz="2000" dirty="0">
                <a:solidFill>
                  <a:srgbClr val="C00000"/>
                </a:solidFill>
                <a:latin typeface="Helvetica Neue" charset="0"/>
              </a:rPr>
              <a:t>与</a:t>
            </a:r>
            <a:r>
              <a:rPr lang="en-US" altLang="zh-CN" sz="2000" dirty="0">
                <a:solidFill>
                  <a:srgbClr val="C00000"/>
                </a:solidFill>
                <a:latin typeface="Helvetica Neue" charset="0"/>
              </a:rPr>
              <a:t>SRI</a:t>
            </a:r>
            <a:r>
              <a:rPr lang="zh-CN" altLang="en-US" sz="2000" dirty="0">
                <a:solidFill>
                  <a:srgbClr val="C00000"/>
                </a:solidFill>
                <a:latin typeface="Helvetica Neue" charset="0"/>
              </a:rPr>
              <a:t>的距离：</a:t>
            </a:r>
            <a:endParaRPr lang="en-US" altLang="zh-CN" sz="2000" dirty="0">
              <a:solidFill>
                <a:srgbClr val="C00000"/>
              </a:solidFill>
              <a:latin typeface="Helvetica Neue" charset="0"/>
            </a:endParaRPr>
          </a:p>
          <a:p>
            <a:pPr>
              <a:lnSpc>
                <a:spcPct val="150000"/>
              </a:lnSpc>
            </a:pPr>
            <a:r>
              <a:rPr lang="zh-CN" altLang="en-US" dirty="0">
                <a:solidFill>
                  <a:srgbClr val="C00000"/>
                </a:solidFill>
                <a:effectLst/>
                <a:latin typeface="Helvetica Neue" charset="0"/>
              </a:rPr>
              <a:t>  </a:t>
            </a:r>
            <a:r>
              <a:rPr lang="en-US" altLang="zh-CN" dirty="0">
                <a:solidFill>
                  <a:srgbClr val="C00000"/>
                </a:solidFill>
                <a:effectLst/>
                <a:latin typeface="Helvetica Neue" charset="0"/>
              </a:rPr>
              <a:t>A</a:t>
            </a:r>
            <a:r>
              <a:rPr lang="en-US" altLang="zh-CN" dirty="0">
                <a:solidFill>
                  <a:srgbClr val="C00000"/>
                </a:solidFill>
                <a:latin typeface="Helvetica Neue" charset="0"/>
              </a:rPr>
              <a:t>.</a:t>
            </a:r>
            <a:r>
              <a:rPr lang="zh-CN" altLang="en-US" dirty="0">
                <a:solidFill>
                  <a:srgbClr val="C00000"/>
                </a:solidFill>
                <a:latin typeface="Helvetica Neue" charset="0"/>
              </a:rPr>
              <a:t> </a:t>
            </a:r>
            <a:r>
              <a:rPr lang="en-US" altLang="zh-CN" dirty="0">
                <a:solidFill>
                  <a:srgbClr val="C00000"/>
                </a:solidFill>
                <a:latin typeface="Helvetica Neue" charset="0"/>
              </a:rPr>
              <a:t>1</a:t>
            </a:r>
            <a:r>
              <a:rPr lang="zh-CN" altLang="en-US" dirty="0">
                <a:solidFill>
                  <a:srgbClr val="C00000"/>
                </a:solidFill>
                <a:latin typeface="Helvetica Neue" charset="0"/>
              </a:rPr>
              <a:t>  </a:t>
            </a:r>
            <a:r>
              <a:rPr lang="en-US" altLang="zh-CN" dirty="0">
                <a:solidFill>
                  <a:srgbClr val="C00000"/>
                </a:solidFill>
                <a:latin typeface="Helvetica Neue" charset="0"/>
              </a:rPr>
              <a:t>;</a:t>
            </a:r>
            <a:r>
              <a:rPr lang="zh-CN" altLang="en-US" dirty="0">
                <a:solidFill>
                  <a:srgbClr val="C00000"/>
                </a:solidFill>
                <a:latin typeface="Helvetica Neue" charset="0"/>
              </a:rPr>
              <a:t>  </a:t>
            </a:r>
            <a:r>
              <a:rPr lang="en-US" altLang="zh-CN" dirty="0">
                <a:solidFill>
                  <a:srgbClr val="C00000"/>
                </a:solidFill>
                <a:latin typeface="Helvetica Neue" charset="0"/>
              </a:rPr>
              <a:t>B.</a:t>
            </a:r>
            <a:r>
              <a:rPr lang="zh-CN" altLang="en-US" dirty="0">
                <a:solidFill>
                  <a:srgbClr val="C00000"/>
                </a:solidFill>
                <a:latin typeface="Helvetica Neue" charset="0"/>
              </a:rPr>
              <a:t> </a:t>
            </a:r>
            <a:r>
              <a:rPr lang="en-US" altLang="zh-CN" dirty="0">
                <a:solidFill>
                  <a:srgbClr val="C00000"/>
                </a:solidFill>
                <a:latin typeface="Helvetica Neue" charset="0"/>
              </a:rPr>
              <a:t>2</a:t>
            </a:r>
            <a:r>
              <a:rPr lang="zh-CN" altLang="en-US" dirty="0">
                <a:solidFill>
                  <a:srgbClr val="C00000"/>
                </a:solidFill>
                <a:latin typeface="Helvetica Neue" charset="0"/>
              </a:rPr>
              <a:t>  </a:t>
            </a:r>
            <a:r>
              <a:rPr lang="en-US" altLang="zh-CN" dirty="0">
                <a:solidFill>
                  <a:srgbClr val="C00000"/>
                </a:solidFill>
                <a:latin typeface="Helvetica Neue" charset="0"/>
              </a:rPr>
              <a:t>;</a:t>
            </a:r>
            <a:r>
              <a:rPr lang="zh-CN" altLang="en-US" dirty="0">
                <a:solidFill>
                  <a:srgbClr val="C00000"/>
                </a:solidFill>
                <a:latin typeface="Helvetica Neue" charset="0"/>
              </a:rPr>
              <a:t> </a:t>
            </a:r>
            <a:r>
              <a:rPr lang="en-US" altLang="zh-CN" dirty="0">
                <a:solidFill>
                  <a:srgbClr val="C00000"/>
                </a:solidFill>
                <a:latin typeface="Helvetica Neue" charset="0"/>
              </a:rPr>
              <a:t>C.</a:t>
            </a:r>
            <a:r>
              <a:rPr lang="zh-CN" altLang="en-US" dirty="0">
                <a:solidFill>
                  <a:srgbClr val="C00000"/>
                </a:solidFill>
                <a:latin typeface="Helvetica Neue" charset="0"/>
              </a:rPr>
              <a:t> </a:t>
            </a:r>
            <a:r>
              <a:rPr lang="en-US" altLang="zh-CN" dirty="0">
                <a:solidFill>
                  <a:srgbClr val="C00000"/>
                </a:solidFill>
                <a:latin typeface="Helvetica Neue" charset="0"/>
              </a:rPr>
              <a:t>3</a:t>
            </a:r>
            <a:endParaRPr lang="en-US" sz="2800" dirty="0">
              <a:solidFill>
                <a:srgbClr val="C00000"/>
              </a:solidFill>
              <a:effectLst/>
              <a:latin typeface="Helvetica Neue" charset="0"/>
            </a:endParaRPr>
          </a:p>
        </p:txBody>
      </p:sp>
      <p:sp>
        <p:nvSpPr>
          <p:cNvPr id="6" name="Rectangle 5"/>
          <p:cNvSpPr/>
          <p:nvPr/>
        </p:nvSpPr>
        <p:spPr>
          <a:xfrm>
            <a:off x="6035259" y="1083831"/>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1855239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最短路径与距离</a:t>
            </a:r>
            <a:endParaRPr lang="en-US" dirty="0"/>
          </a:p>
        </p:txBody>
      </p:sp>
      <p:sp>
        <p:nvSpPr>
          <p:cNvPr id="3" name="Content Placeholder 2"/>
          <p:cNvSpPr>
            <a:spLocks noGrp="1"/>
          </p:cNvSpPr>
          <p:nvPr>
            <p:ph idx="1"/>
          </p:nvPr>
        </p:nvSpPr>
        <p:spPr>
          <a:xfrm>
            <a:off x="457200" y="819150"/>
            <a:ext cx="8229600" cy="1924050"/>
          </a:xfrm>
        </p:spPr>
        <p:txBody>
          <a:bodyPr>
            <a:normAutofit/>
          </a:bodyPr>
          <a:lstStyle/>
          <a:p>
            <a:r>
              <a:rPr lang="zh-CN" altLang="en-US" sz="1800" dirty="0"/>
              <a:t>思考题：如果节点</a:t>
            </a:r>
            <a:r>
              <a:rPr lang="en-US" altLang="zh-CN" sz="1800" dirty="0"/>
              <a:t>Z</a:t>
            </a:r>
            <a:r>
              <a:rPr lang="zh-CN" altLang="en-US" sz="1800" dirty="0"/>
              <a:t>在节点</a:t>
            </a:r>
            <a:r>
              <a:rPr lang="en-US" altLang="zh-CN" sz="1800" dirty="0"/>
              <a:t>X</a:t>
            </a:r>
            <a:r>
              <a:rPr lang="zh-CN" altLang="en-US" sz="1800" dirty="0"/>
              <a:t>和</a:t>
            </a:r>
            <a:r>
              <a:rPr lang="en-US" altLang="zh-CN" sz="1800" dirty="0"/>
              <a:t>Y</a:t>
            </a:r>
            <a:r>
              <a:rPr lang="zh-CN" altLang="en-US" sz="1800" dirty="0"/>
              <a:t>所有的最短路径上，则称</a:t>
            </a:r>
            <a:r>
              <a:rPr lang="en-US" altLang="zh-CN" sz="1800" dirty="0"/>
              <a:t>Z</a:t>
            </a:r>
            <a:r>
              <a:rPr lang="zh-CN" altLang="en-US" sz="1800" dirty="0"/>
              <a:t>为</a:t>
            </a:r>
            <a:r>
              <a:rPr lang="en-US" altLang="zh-CN" sz="1800" dirty="0"/>
              <a:t>X</a:t>
            </a:r>
            <a:r>
              <a:rPr lang="zh-CN" altLang="en-US" sz="1800" dirty="0"/>
              <a:t>和</a:t>
            </a:r>
            <a:r>
              <a:rPr lang="en-US" altLang="zh-CN" sz="1800" dirty="0"/>
              <a:t>Y</a:t>
            </a:r>
            <a:r>
              <a:rPr lang="zh-CN" altLang="en-US" sz="1800" dirty="0"/>
              <a:t>的关键节点（</a:t>
            </a:r>
            <a:r>
              <a:rPr lang="en-US" altLang="zh-CN" sz="1800" dirty="0"/>
              <a:t>Pivot</a:t>
            </a:r>
            <a:r>
              <a:rPr lang="zh-CN" altLang="en-US" sz="1800" dirty="0"/>
              <a:t> </a:t>
            </a:r>
            <a:r>
              <a:rPr lang="en-US" altLang="zh-CN" sz="1800" dirty="0"/>
              <a:t>node</a:t>
            </a:r>
            <a:r>
              <a:rPr lang="zh-CN" altLang="en-US" sz="1800" dirty="0"/>
              <a:t>），其中</a:t>
            </a:r>
            <a:r>
              <a:rPr lang="en-US" altLang="zh-CN" sz="1800" dirty="0"/>
              <a:t>Z</a:t>
            </a:r>
            <a:r>
              <a:rPr lang="zh-CN" altLang="en-US" sz="1800" dirty="0"/>
              <a:t>与</a:t>
            </a:r>
            <a:r>
              <a:rPr lang="en-US" altLang="zh-CN" sz="1800" dirty="0"/>
              <a:t>X</a:t>
            </a:r>
            <a:r>
              <a:rPr lang="zh-CN" altLang="en-US" sz="1800" dirty="0"/>
              <a:t>和</a:t>
            </a:r>
            <a:r>
              <a:rPr lang="en-US" altLang="zh-CN" sz="1800" dirty="0"/>
              <a:t>Y</a:t>
            </a:r>
            <a:r>
              <a:rPr lang="zh-CN" altLang="en-US" sz="1800" dirty="0"/>
              <a:t>均不重合</a:t>
            </a:r>
            <a:endParaRPr lang="en-US" altLang="zh-CN" sz="1800" dirty="0"/>
          </a:p>
          <a:p>
            <a:pPr lvl="1"/>
            <a:r>
              <a:rPr lang="zh-CN" altLang="en-US" sz="1600" dirty="0"/>
              <a:t>请构造一个图：每个节点均为至少一对节点的关键节点</a:t>
            </a:r>
            <a:endParaRPr lang="en-US" altLang="zh-CN" sz="1600" dirty="0"/>
          </a:p>
          <a:p>
            <a:pPr lvl="1"/>
            <a:r>
              <a:rPr lang="zh-CN" altLang="en-US" sz="1600" dirty="0"/>
              <a:t>请构造一个图：每个节点均为至少两对节点的关键节点</a:t>
            </a:r>
            <a:endParaRPr lang="en-US" altLang="zh-CN" sz="1600" dirty="0"/>
          </a:p>
          <a:p>
            <a:pPr lvl="1"/>
            <a:r>
              <a:rPr lang="zh-CN" altLang="en-US" sz="1600" dirty="0"/>
              <a:t>请构造一个图：该图中至少包含四个节点，并存在一个节点</a:t>
            </a:r>
            <a:r>
              <a:rPr lang="en-US" altLang="zh-CN" sz="1600" dirty="0"/>
              <a:t>X</a:t>
            </a:r>
            <a:r>
              <a:rPr lang="zh-CN" altLang="en-US" sz="1600" dirty="0"/>
              <a:t>，它是图中所有节点对的关键节点（不包含</a:t>
            </a:r>
            <a:r>
              <a:rPr lang="en-US" altLang="zh-CN" sz="1600" dirty="0"/>
              <a:t>X</a:t>
            </a:r>
            <a:r>
              <a:rPr lang="zh-CN" altLang="en-US" sz="1600" dirty="0"/>
              <a:t>）</a:t>
            </a:r>
            <a:endParaRPr lang="en-US" altLang="zh-CN" sz="1600" dirty="0"/>
          </a:p>
        </p:txBody>
      </p:sp>
      <p:sp>
        <p:nvSpPr>
          <p:cNvPr id="5" name="Oval 4"/>
          <p:cNvSpPr/>
          <p:nvPr/>
        </p:nvSpPr>
        <p:spPr>
          <a:xfrm>
            <a:off x="4388246" y="254787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t>E</a:t>
            </a:r>
            <a:endParaRPr lang="en-US"/>
          </a:p>
        </p:txBody>
      </p:sp>
      <p:cxnSp>
        <p:nvCxnSpPr>
          <p:cNvPr id="6" name="Straight Connector 5"/>
          <p:cNvCxnSpPr>
            <a:stCxn id="7" idx="2"/>
            <a:endCxn id="5" idx="6"/>
          </p:cNvCxnSpPr>
          <p:nvPr/>
        </p:nvCxnSpPr>
        <p:spPr>
          <a:xfrm flipH="1">
            <a:off x="4755753" y="2731625"/>
            <a:ext cx="1354948" cy="0"/>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110701" y="254787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A</a:t>
            </a:r>
            <a:endParaRPr lang="en-US" dirty="0"/>
          </a:p>
        </p:txBody>
      </p:sp>
      <p:sp>
        <p:nvSpPr>
          <p:cNvPr id="8" name="Oval 7"/>
          <p:cNvSpPr/>
          <p:nvPr/>
        </p:nvSpPr>
        <p:spPr>
          <a:xfrm>
            <a:off x="4388246" y="3432099"/>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F</a:t>
            </a:r>
            <a:endParaRPr lang="en-US" dirty="0"/>
          </a:p>
        </p:txBody>
      </p:sp>
      <p:sp>
        <p:nvSpPr>
          <p:cNvPr id="9" name="Oval 8"/>
          <p:cNvSpPr/>
          <p:nvPr/>
        </p:nvSpPr>
        <p:spPr>
          <a:xfrm>
            <a:off x="6110701" y="3432099"/>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B</a:t>
            </a:r>
            <a:endParaRPr lang="en-US" dirty="0"/>
          </a:p>
        </p:txBody>
      </p:sp>
      <p:sp>
        <p:nvSpPr>
          <p:cNvPr id="10" name="Oval 9"/>
          <p:cNvSpPr/>
          <p:nvPr/>
        </p:nvSpPr>
        <p:spPr>
          <a:xfrm>
            <a:off x="5302402" y="4383152"/>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C</a:t>
            </a:r>
            <a:endParaRPr lang="en-US" dirty="0"/>
          </a:p>
        </p:txBody>
      </p:sp>
      <p:sp>
        <p:nvSpPr>
          <p:cNvPr id="11" name="Oval 10"/>
          <p:cNvSpPr/>
          <p:nvPr/>
        </p:nvSpPr>
        <p:spPr>
          <a:xfrm>
            <a:off x="7086832" y="438819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D</a:t>
            </a:r>
            <a:endParaRPr lang="en-US" dirty="0"/>
          </a:p>
        </p:txBody>
      </p:sp>
      <p:cxnSp>
        <p:nvCxnSpPr>
          <p:cNvPr id="14" name="Straight Connector 13"/>
          <p:cNvCxnSpPr>
            <a:stCxn id="8" idx="0"/>
            <a:endCxn id="5" idx="4"/>
          </p:cNvCxnSpPr>
          <p:nvPr/>
        </p:nvCxnSpPr>
        <p:spPr>
          <a:xfrm flipV="1">
            <a:off x="4572000" y="2915378"/>
            <a:ext cx="0" cy="516721"/>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0"/>
            <a:endCxn id="7" idx="4"/>
          </p:cNvCxnSpPr>
          <p:nvPr/>
        </p:nvCxnSpPr>
        <p:spPr>
          <a:xfrm flipV="1">
            <a:off x="6294455" y="2915378"/>
            <a:ext cx="0" cy="516721"/>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3"/>
            <a:endCxn id="10" idx="0"/>
          </p:cNvCxnSpPr>
          <p:nvPr/>
        </p:nvCxnSpPr>
        <p:spPr>
          <a:xfrm flipH="1">
            <a:off x="5486156" y="3745786"/>
            <a:ext cx="678365" cy="637366"/>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5"/>
            <a:endCxn id="11" idx="0"/>
          </p:cNvCxnSpPr>
          <p:nvPr/>
        </p:nvCxnSpPr>
        <p:spPr>
          <a:xfrm>
            <a:off x="6424388" y="3745786"/>
            <a:ext cx="846198" cy="642405"/>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1" idx="2"/>
          </p:cNvCxnSpPr>
          <p:nvPr/>
        </p:nvCxnSpPr>
        <p:spPr>
          <a:xfrm>
            <a:off x="5669909" y="4566906"/>
            <a:ext cx="1416923" cy="5039"/>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1"/>
            <a:endCxn id="8" idx="4"/>
          </p:cNvCxnSpPr>
          <p:nvPr/>
        </p:nvCxnSpPr>
        <p:spPr>
          <a:xfrm flipH="1" flipV="1">
            <a:off x="4572000" y="3799606"/>
            <a:ext cx="784222" cy="637366"/>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19054" y="2836689"/>
            <a:ext cx="1723549" cy="1508105"/>
          </a:xfrm>
          <a:prstGeom prst="rect">
            <a:avLst/>
          </a:prstGeom>
        </p:spPr>
        <p:txBody>
          <a:bodyPr wrap="none">
            <a:spAutoFit/>
          </a:bodyPr>
          <a:lstStyle/>
          <a:p>
            <a:r>
              <a:rPr lang="zh-CN" altLang="en-US" sz="2000" dirty="0">
                <a:solidFill>
                  <a:srgbClr val="C00000"/>
                </a:solidFill>
                <a:latin typeface="Helvetica Neue" charset="0"/>
              </a:rPr>
              <a:t>构造的图为：</a:t>
            </a:r>
            <a:endParaRPr lang="en-US" altLang="zh-CN" sz="2000" dirty="0">
              <a:solidFill>
                <a:srgbClr val="C00000"/>
              </a:solidFill>
              <a:latin typeface="Helvetica Neue" charset="0"/>
            </a:endParaRPr>
          </a:p>
          <a:p>
            <a:r>
              <a:rPr lang="zh-CN" altLang="en-US" dirty="0">
                <a:solidFill>
                  <a:srgbClr val="C00000"/>
                </a:solidFill>
                <a:effectLst/>
                <a:latin typeface="Helvetica Neue" charset="0"/>
              </a:rPr>
              <a:t>  </a:t>
            </a:r>
            <a:r>
              <a:rPr lang="en-US" altLang="zh-CN" dirty="0">
                <a:solidFill>
                  <a:srgbClr val="C00000"/>
                </a:solidFill>
                <a:effectLst/>
                <a:latin typeface="Helvetica Neue" charset="0"/>
              </a:rPr>
              <a:t>A</a:t>
            </a:r>
            <a:r>
              <a:rPr lang="en-US" altLang="zh-CN" dirty="0">
                <a:solidFill>
                  <a:srgbClr val="C00000"/>
                </a:solidFill>
                <a:latin typeface="Helvetica Neue" charset="0"/>
              </a:rPr>
              <a:t>.</a:t>
            </a:r>
            <a:r>
              <a:rPr lang="zh-CN" altLang="en-US" dirty="0">
                <a:solidFill>
                  <a:srgbClr val="C00000"/>
                </a:solidFill>
                <a:latin typeface="Helvetica Neue" charset="0"/>
              </a:rPr>
              <a:t> 三角形</a:t>
            </a:r>
            <a:endParaRPr lang="en-US" altLang="zh-CN" dirty="0">
              <a:solidFill>
                <a:srgbClr val="C00000"/>
              </a:solidFill>
              <a:latin typeface="Helvetica Neue" charset="0"/>
            </a:endParaRPr>
          </a:p>
          <a:p>
            <a:r>
              <a:rPr lang="zh-CN" altLang="en-US" dirty="0">
                <a:solidFill>
                  <a:srgbClr val="C00000"/>
                </a:solidFill>
                <a:latin typeface="Helvetica Neue" charset="0"/>
              </a:rPr>
              <a:t>  </a:t>
            </a:r>
            <a:r>
              <a:rPr lang="en-US" altLang="zh-CN" dirty="0">
                <a:solidFill>
                  <a:srgbClr val="C00000"/>
                </a:solidFill>
                <a:latin typeface="Helvetica Neue" charset="0"/>
              </a:rPr>
              <a:t>B.</a:t>
            </a:r>
            <a:r>
              <a:rPr lang="zh-CN" altLang="en-US" dirty="0">
                <a:solidFill>
                  <a:srgbClr val="C00000"/>
                </a:solidFill>
                <a:latin typeface="Helvetica Neue" charset="0"/>
              </a:rPr>
              <a:t> 五边形</a:t>
            </a:r>
            <a:endParaRPr lang="en-US" altLang="zh-CN" dirty="0">
              <a:solidFill>
                <a:srgbClr val="C00000"/>
              </a:solidFill>
              <a:latin typeface="Helvetica Neue" charset="0"/>
            </a:endParaRPr>
          </a:p>
          <a:p>
            <a:r>
              <a:rPr lang="zh-CN" altLang="en-US" dirty="0">
                <a:solidFill>
                  <a:srgbClr val="C00000"/>
                </a:solidFill>
                <a:latin typeface="Helvetica Neue" charset="0"/>
              </a:rPr>
              <a:t>  </a:t>
            </a:r>
            <a:r>
              <a:rPr lang="en-US" altLang="zh-CN" dirty="0">
                <a:solidFill>
                  <a:srgbClr val="C00000"/>
                </a:solidFill>
                <a:latin typeface="Helvetica Neue" charset="0"/>
              </a:rPr>
              <a:t>C.</a:t>
            </a:r>
            <a:r>
              <a:rPr lang="zh-CN" altLang="en-US" dirty="0">
                <a:solidFill>
                  <a:srgbClr val="C00000"/>
                </a:solidFill>
                <a:latin typeface="Helvetica Neue" charset="0"/>
              </a:rPr>
              <a:t> 七边形</a:t>
            </a:r>
            <a:endParaRPr lang="en-US" altLang="zh-CN" dirty="0">
              <a:solidFill>
                <a:srgbClr val="C00000"/>
              </a:solidFill>
              <a:latin typeface="Helvetica Neue" charset="0"/>
            </a:endParaRPr>
          </a:p>
          <a:p>
            <a:r>
              <a:rPr lang="zh-CN" altLang="en-US" dirty="0">
                <a:solidFill>
                  <a:srgbClr val="C00000"/>
                </a:solidFill>
                <a:latin typeface="Helvetica Neue" charset="0"/>
              </a:rPr>
              <a:t>  </a:t>
            </a:r>
            <a:r>
              <a:rPr lang="en-US" altLang="zh-CN" dirty="0">
                <a:solidFill>
                  <a:srgbClr val="C00000"/>
                </a:solidFill>
                <a:latin typeface="Helvetica Neue" charset="0"/>
              </a:rPr>
              <a:t>D.</a:t>
            </a:r>
            <a:r>
              <a:rPr lang="zh-CN" altLang="en-US" dirty="0">
                <a:solidFill>
                  <a:srgbClr val="C00000"/>
                </a:solidFill>
                <a:latin typeface="Helvetica Neue" charset="0"/>
              </a:rPr>
              <a:t> 星形</a:t>
            </a:r>
            <a:endParaRPr lang="en-US" altLang="zh-CN" dirty="0">
              <a:solidFill>
                <a:srgbClr val="C00000"/>
              </a:solidFill>
              <a:latin typeface="Helvetica Neue" charset="0"/>
            </a:endParaRPr>
          </a:p>
        </p:txBody>
      </p:sp>
      <p:sp>
        <p:nvSpPr>
          <p:cNvPr id="19" name="Rectangle 18"/>
          <p:cNvSpPr/>
          <p:nvPr/>
        </p:nvSpPr>
        <p:spPr>
          <a:xfrm>
            <a:off x="431615" y="2836689"/>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209687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2646878" cy="584775"/>
          </a:xfrm>
          <a:prstGeom prst="rect">
            <a:avLst/>
          </a:prstGeom>
          <a:noFill/>
        </p:spPr>
        <p:txBody>
          <a:bodyPr wrap="none" rtlCol="0">
            <a:spAutoFit/>
          </a:bodyPr>
          <a:lstStyle/>
          <a:p>
            <a:r>
              <a:rPr lang="zh-CN" altLang="en-US" sz="3200" dirty="0">
                <a:latin typeface="Microsoft YaHei" charset="-122"/>
                <a:ea typeface="Microsoft YaHei" charset="-122"/>
                <a:cs typeface="Microsoft YaHei" charset="-122"/>
              </a:rPr>
              <a:t>网络数据分析</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网络数据分析</a:t>
            </a:r>
            <a:endParaRPr lang="zh-CN" altLang="en-US"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29333" y="1222353"/>
            <a:ext cx="4615635" cy="2308324"/>
          </a:xfrm>
          <a:prstGeom prst="rect">
            <a:avLst/>
          </a:prstGeom>
          <a:noFill/>
        </p:spPr>
        <p:txBody>
          <a:bodyPr wrap="square" rtlCol="0">
            <a:spAutoFit/>
          </a:bodyPr>
          <a:lstStyle/>
          <a:p>
            <a:pPr>
              <a:lnSpc>
                <a:spcPct val="20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为什么用图对数据建模</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图论的基本概念</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solidFill>
                  <a:srgbClr val="C00000"/>
                </a:solidFill>
                <a:latin typeface="微软雅黑" panose="020B0503020204020204" pitchFamily="34" charset="-122"/>
                <a:ea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How</a:t>
            </a:r>
            <a:r>
              <a:rPr lang="en-US" altLang="zh-CN" dirty="0">
                <a:solidFill>
                  <a:srgbClr val="C00000"/>
                </a:solidFill>
                <a:latin typeface="微软雅黑" panose="020B0503020204020204" pitchFamily="34" charset="-122"/>
                <a:ea typeface="微软雅黑" panose="020B0503020204020204" pitchFamily="34" charset="-122"/>
              </a:rPr>
              <a:t> – </a:t>
            </a:r>
            <a:r>
              <a:rPr lang="zh-CN" altLang="en-US" dirty="0">
                <a:solidFill>
                  <a:srgbClr val="C00000"/>
                </a:solidFill>
                <a:latin typeface="微软雅黑" panose="020B0503020204020204" pitchFamily="34" charset="-122"/>
                <a:ea typeface="微软雅黑" panose="020B0503020204020204" pitchFamily="34" charset="-122"/>
              </a:rPr>
              <a:t>网络数据分析的基本内容</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mr-I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节点中心性（</a:t>
            </a:r>
            <a:r>
              <a:rPr lang="en-US" altLang="zh-CN" dirty="0">
                <a:latin typeface="Calibri" panose="020F0502020204030204" pitchFamily="34" charset="0"/>
                <a:ea typeface="微软雅黑" panose="020B0503020204020204" pitchFamily="34" charset="-122"/>
                <a:cs typeface="Calibri" panose="020F0502020204030204" pitchFamily="34" charset="0"/>
              </a:rPr>
              <a:t>Centrality</a:t>
            </a:r>
            <a:r>
              <a:rPr lang="zh-CN" altLang="en-US" dirty="0">
                <a:latin typeface="微软雅黑" panose="020B0503020204020204" pitchFamily="34" charset="-122"/>
                <a:ea typeface="微软雅黑" panose="020B0503020204020204" pitchFamily="34" charset="-122"/>
              </a:rPr>
              <a:t>）分析</a:t>
            </a:r>
            <a:endParaRPr lang="en-US" altLang="zh-CN" dirty="0">
              <a:latin typeface="微软雅黑" panose="020B0503020204020204" pitchFamily="34" charset="-122"/>
              <a:ea typeface="微软雅黑" panose="020B0503020204020204" pitchFamily="34" charset="-122"/>
            </a:endParaRPr>
          </a:p>
        </p:txBody>
      </p:sp>
      <p:sp>
        <p:nvSpPr>
          <p:cNvPr id="24" name="椭圆 23"/>
          <p:cNvSpPr/>
          <p:nvPr/>
        </p:nvSpPr>
        <p:spPr>
          <a:xfrm>
            <a:off x="3998959" y="14721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97236" y="25708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997236" y="311166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87448" y="20216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36756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分析工具：</a:t>
            </a:r>
            <a:r>
              <a:rPr lang="en-US" altLang="zh-CN" dirty="0" err="1">
                <a:latin typeface="Calibri" charset="0"/>
                <a:ea typeface="Calibri" charset="0"/>
                <a:cs typeface="Calibri" charset="0"/>
              </a:rPr>
              <a:t>NetworkX</a:t>
            </a:r>
            <a:endParaRPr lang="en-US" dirty="0">
              <a:latin typeface="Calibri" charset="0"/>
              <a:ea typeface="Calibri" charset="0"/>
              <a:cs typeface="Calibri"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023" b="36712"/>
          <a:stretch/>
        </p:blipFill>
        <p:spPr>
          <a:xfrm>
            <a:off x="1019065" y="874988"/>
            <a:ext cx="5799521" cy="1689538"/>
          </a:xfrm>
        </p:spPr>
      </p:pic>
      <p:sp>
        <p:nvSpPr>
          <p:cNvPr id="5" name="Rectangle 4"/>
          <p:cNvSpPr/>
          <p:nvPr/>
        </p:nvSpPr>
        <p:spPr>
          <a:xfrm>
            <a:off x="1019065" y="2697447"/>
            <a:ext cx="3884011" cy="369332"/>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pip install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networkx</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6" name="Rectangle 5"/>
          <p:cNvSpPr/>
          <p:nvPr/>
        </p:nvSpPr>
        <p:spPr>
          <a:xfrm>
            <a:off x="1019066" y="3199000"/>
            <a:ext cx="3884010" cy="1569660"/>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import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networkx</a:t>
            </a:r>
            <a:r>
              <a:rPr kumimoji="0" lang="en-US" sz="1600" b="0" i="0" u="none" strike="noStrike" kern="1200" cap="none" spc="0" normalizeH="0" baseline="0" noProof="0" dirty="0">
                <a:ln>
                  <a:noFill/>
                </a:ln>
                <a:solidFill>
                  <a:prstClr val="black"/>
                </a:solidFill>
                <a:effectLst/>
                <a:uLnTx/>
                <a:uFillTx/>
                <a:latin typeface="Calibri"/>
                <a:ea typeface="+mn-ea"/>
                <a:cs typeface="+mn-cs"/>
              </a:rPr>
              <a:t> as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nx</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G =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nx.Graph</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G.add_edge</a:t>
            </a:r>
            <a:r>
              <a:rPr kumimoji="0" lang="en-US" sz="1600" b="0" i="0" u="none" strike="noStrike" kern="1200" cap="none" spc="0" normalizeH="0" baseline="0" noProof="0" dirty="0">
                <a:ln>
                  <a:noFill/>
                </a:ln>
                <a:solidFill>
                  <a:prstClr val="black"/>
                </a:solidFill>
                <a:effectLst/>
                <a:uLnTx/>
                <a:uFillTx/>
                <a:latin typeface="Calibri"/>
                <a:ea typeface="+mn-ea"/>
                <a:cs typeface="+mn-cs"/>
              </a:rPr>
              <a:t>('A', 'B', weight=4)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G.add_edge</a:t>
            </a:r>
            <a:r>
              <a:rPr kumimoji="0" lang="en-US" sz="1600" b="0" i="0" u="none" strike="noStrike" kern="1200" cap="none" spc="0" normalizeH="0" baseline="0" noProof="0" dirty="0">
                <a:ln>
                  <a:noFill/>
                </a:ln>
                <a:solidFill>
                  <a:prstClr val="black"/>
                </a:solidFill>
                <a:effectLst/>
                <a:uLnTx/>
                <a:uFillTx/>
                <a:latin typeface="Calibri"/>
                <a:ea typeface="+mn-ea"/>
                <a:cs typeface="+mn-cs"/>
              </a:rPr>
              <a:t>('B', 'D', weight=2)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G.add_edge</a:t>
            </a:r>
            <a:r>
              <a:rPr kumimoji="0" lang="en-US" sz="1600" b="0" i="0" u="none" strike="noStrike" kern="1200" cap="none" spc="0" normalizeH="0" baseline="0" noProof="0" dirty="0">
                <a:ln>
                  <a:noFill/>
                </a:ln>
                <a:solidFill>
                  <a:prstClr val="black"/>
                </a:solidFill>
                <a:effectLst/>
                <a:uLnTx/>
                <a:uFillTx/>
                <a:latin typeface="Calibri"/>
                <a:ea typeface="+mn-ea"/>
                <a:cs typeface="+mn-cs"/>
              </a:rPr>
              <a:t>('A', 'C', weight=3)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G.add_edge</a:t>
            </a:r>
            <a:r>
              <a:rPr kumimoji="0" lang="en-US" sz="1600" b="0" i="0" u="none" strike="noStrike" kern="1200" cap="none" spc="0" normalizeH="0" baseline="0" noProof="0" dirty="0">
                <a:ln>
                  <a:noFill/>
                </a:ln>
                <a:solidFill>
                  <a:prstClr val="black"/>
                </a:solidFill>
                <a:effectLst/>
                <a:uLnTx/>
                <a:uFillTx/>
                <a:latin typeface="Calibri"/>
                <a:ea typeface="+mn-ea"/>
                <a:cs typeface="+mn-cs"/>
              </a:rPr>
              <a:t>('C', 'D', weight=4) </a:t>
            </a:r>
          </a:p>
        </p:txBody>
      </p:sp>
      <p:sp>
        <p:nvSpPr>
          <p:cNvPr id="7" name="Rectangle 6"/>
          <p:cNvSpPr/>
          <p:nvPr/>
        </p:nvSpPr>
        <p:spPr>
          <a:xfrm>
            <a:off x="5160141" y="3199000"/>
            <a:ext cx="3884011" cy="369332"/>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pip install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matplotlib</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文本框 10"/>
          <p:cNvSpPr txBox="1"/>
          <p:nvPr/>
        </p:nvSpPr>
        <p:spPr>
          <a:xfrm>
            <a:off x="5078522" y="2697447"/>
            <a:ext cx="3797464"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辅助工具：</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Python plotting lib</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Rectangle 8"/>
          <p:cNvSpPr/>
          <p:nvPr/>
        </p:nvSpPr>
        <p:spPr>
          <a:xfrm>
            <a:off x="5160140" y="3691442"/>
            <a:ext cx="3884011" cy="584775"/>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import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matplotlib.pyplot</a:t>
            </a:r>
            <a:r>
              <a:rPr kumimoji="0" lang="en-US" sz="1600" b="0" i="0" u="none" strike="noStrike" kern="1200" cap="none" spc="0" normalizeH="0" baseline="0" noProof="0" dirty="0">
                <a:ln>
                  <a:noFill/>
                </a:ln>
                <a:solidFill>
                  <a:prstClr val="black"/>
                </a:solidFill>
                <a:effectLst/>
                <a:uLnTx/>
                <a:uFillTx/>
                <a:latin typeface="Calibri"/>
                <a:ea typeface="+mn-ea"/>
                <a:cs typeface="+mn-cs"/>
              </a:rPr>
              <a:t> as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&gt;&gt;&gt; import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matplotlib.colors</a:t>
            </a:r>
            <a:r>
              <a:rPr kumimoji="0" lang="en-US" sz="1600" b="0" i="0" u="none" strike="noStrike" kern="1200" cap="none" spc="0" normalizeH="0" baseline="0" noProof="0" dirty="0">
                <a:ln>
                  <a:noFill/>
                </a:ln>
                <a:solidFill>
                  <a:prstClr val="black"/>
                </a:solidFill>
                <a:effectLst/>
                <a:uLnTx/>
                <a:uFillTx/>
                <a:latin typeface="Calibri"/>
                <a:ea typeface="+mn-ea"/>
                <a:cs typeface="+mn-cs"/>
              </a:rPr>
              <a:t> as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mcolors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2045A5B9-27D9-0A42-A7AB-121B5C952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566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节点中心度（</a:t>
            </a:r>
            <a:r>
              <a:rPr lang="en-US" altLang="zh-CN" dirty="0" smtClean="0"/>
              <a:t>Node</a:t>
            </a:r>
            <a:r>
              <a:rPr lang="zh-CN" altLang="en-US" dirty="0" smtClean="0"/>
              <a:t> </a:t>
            </a:r>
            <a:r>
              <a:rPr lang="en-US" altLang="zh-CN" dirty="0" smtClean="0"/>
              <a:t>Centrality</a:t>
            </a:r>
            <a:r>
              <a:rPr lang="zh-CN" altLang="en-US" dirty="0" smtClean="0"/>
              <a:t>）分析</a:t>
            </a:r>
            <a:endParaRPr lang="en-US" dirty="0"/>
          </a:p>
        </p:txBody>
      </p:sp>
      <p:sp>
        <p:nvSpPr>
          <p:cNvPr id="3" name="Content Placeholder 2"/>
          <p:cNvSpPr>
            <a:spLocks noGrp="1"/>
          </p:cNvSpPr>
          <p:nvPr>
            <p:ph idx="1"/>
          </p:nvPr>
        </p:nvSpPr>
        <p:spPr/>
        <p:txBody>
          <a:bodyPr/>
          <a:lstStyle/>
          <a:p>
            <a:r>
              <a:rPr lang="zh-CN" altLang="en-US" dirty="0" smtClean="0"/>
              <a:t>在网络中，不同节点的“地位”是不平等的</a:t>
            </a:r>
            <a:endParaRPr lang="en-US" altLang="zh-CN" dirty="0" smtClean="0"/>
          </a:p>
          <a:p>
            <a:pPr lvl="1"/>
            <a:r>
              <a:rPr lang="zh-CN" altLang="en-US" dirty="0" smtClean="0"/>
              <a:t>例子：</a:t>
            </a:r>
            <a:r>
              <a:rPr lang="zh-CN" altLang="en-US" dirty="0"/>
              <a:t>美国高中生恋爱关系</a:t>
            </a:r>
            <a:r>
              <a:rPr lang="zh-CN" altLang="en-US" dirty="0" smtClean="0"/>
              <a:t>图</a:t>
            </a:r>
            <a:endParaRPr lang="en-US" altLang="zh-CN" dirty="0" smtClean="0"/>
          </a:p>
          <a:p>
            <a:pPr lvl="1"/>
            <a:r>
              <a:rPr lang="zh-CN" altLang="en-US" dirty="0" smtClean="0"/>
              <a:t>边表示</a:t>
            </a:r>
            <a:r>
              <a:rPr lang="en-US" altLang="zh-CN" dirty="0" smtClean="0"/>
              <a:t>18</a:t>
            </a:r>
            <a:r>
              <a:rPr lang="zh-CN" altLang="en-US" dirty="0" smtClean="0"/>
              <a:t>个月内谈过恋爱</a:t>
            </a:r>
            <a:endParaRPr lang="en-US" altLang="zh-CN" dirty="0" smtClean="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175" y="1321255"/>
            <a:ext cx="3151625" cy="3155345"/>
          </a:xfrm>
          <a:prstGeom prst="rect">
            <a:avLst/>
          </a:prstGeom>
          <a:ln>
            <a:noFill/>
          </a:ln>
          <a:effectLst>
            <a:outerShdw blurRad="190500" algn="tl" rotWithShape="0">
              <a:srgbClr val="000000">
                <a:alpha val="70000"/>
              </a:srgbClr>
            </a:outerShdw>
          </a:effectLst>
        </p:spPr>
      </p:pic>
      <p:sp>
        <p:nvSpPr>
          <p:cNvPr id="6" name="TextBox 5"/>
          <p:cNvSpPr txBox="1"/>
          <p:nvPr/>
        </p:nvSpPr>
        <p:spPr>
          <a:xfrm>
            <a:off x="4872037" y="4535721"/>
            <a:ext cx="4271963" cy="279550"/>
          </a:xfrm>
          <a:prstGeom prst="rect">
            <a:avLst/>
          </a:prstGeom>
          <a:noFill/>
        </p:spPr>
        <p:txBody>
          <a:bodyPr wrap="square" rtlCol="0">
            <a:spAutoFit/>
          </a:bodyPr>
          <a:lstStyle/>
          <a:p>
            <a:r>
              <a:rPr lang="zh-CN" altLang="en-US" sz="1200" dirty="0" smtClean="0">
                <a:solidFill>
                  <a:schemeClr val="tx1">
                    <a:lumMod val="50000"/>
                    <a:lumOff val="50000"/>
                  </a:schemeClr>
                </a:solidFill>
              </a:rPr>
              <a:t>图片来源</a:t>
            </a:r>
            <a:r>
              <a:rPr lang="en-US" altLang="zh-CN" sz="1200" dirty="0" smtClean="0">
                <a:solidFill>
                  <a:schemeClr val="tx1">
                    <a:lumMod val="50000"/>
                    <a:lumOff val="50000"/>
                  </a:schemeClr>
                </a:solidFill>
              </a:rPr>
              <a:t>:</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a:t>
            </a:r>
            <a:r>
              <a:rPr lang="en-US" altLang="zh-CN" sz="1200" dirty="0" err="1" smtClean="0">
                <a:solidFill>
                  <a:schemeClr val="tx1">
                    <a:lumMod val="50000"/>
                    <a:lumOff val="50000"/>
                  </a:schemeClr>
                </a:solidFill>
              </a:rPr>
              <a:t>Bearman</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et</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al.,</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American</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Journal</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of</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Sociology,</a:t>
            </a:r>
            <a:r>
              <a:rPr lang="zh-CN" altLang="en-US" sz="1200" dirty="0" smtClean="0">
                <a:solidFill>
                  <a:schemeClr val="tx1">
                    <a:lumMod val="50000"/>
                    <a:lumOff val="50000"/>
                  </a:schemeClr>
                </a:solidFill>
              </a:rPr>
              <a:t> </a:t>
            </a:r>
            <a:r>
              <a:rPr lang="en-US" altLang="zh-CN" sz="1200" dirty="0" smtClean="0">
                <a:solidFill>
                  <a:schemeClr val="tx1">
                    <a:lumMod val="50000"/>
                    <a:lumOff val="50000"/>
                  </a:schemeClr>
                </a:solidFill>
              </a:rPr>
              <a:t>2004]</a:t>
            </a:r>
            <a:endParaRPr lang="en-US" sz="1200" dirty="0">
              <a:solidFill>
                <a:schemeClr val="tx1">
                  <a:lumMod val="50000"/>
                  <a:lumOff val="50000"/>
                </a:schemeClr>
              </a:solidFill>
            </a:endParaRPr>
          </a:p>
        </p:txBody>
      </p:sp>
      <p:sp>
        <p:nvSpPr>
          <p:cNvPr id="7" name="文本框 10"/>
          <p:cNvSpPr txBox="1"/>
          <p:nvPr/>
        </p:nvSpPr>
        <p:spPr>
          <a:xfrm>
            <a:off x="457200" y="3356514"/>
            <a:ext cx="5077975" cy="1064907"/>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342900" indent="-342900" algn="l">
              <a:spcBef>
                <a:spcPct val="20000"/>
              </a:spcBef>
              <a:buFont typeface="Arial" pitchFamily="34" charset="0"/>
              <a:buChar char="•"/>
            </a:pPr>
            <a:r>
              <a:rPr lang="zh-CN" altLang="en-US" sz="2000" dirty="0" smtClean="0">
                <a:latin typeface="微软雅黑" panose="020B0503020204020204" pitchFamily="34" charset="-122"/>
                <a:ea typeface="微软雅黑" panose="020B0503020204020204" pitchFamily="34" charset="-122"/>
                <a:cs typeface="+mn-cs"/>
              </a:rPr>
              <a:t>思考：</a:t>
            </a:r>
            <a:endParaRPr lang="en-US" altLang="zh-CN" sz="2000" dirty="0" smtClean="0">
              <a:latin typeface="微软雅黑" panose="020B0503020204020204" pitchFamily="34" charset="-122"/>
              <a:ea typeface="微软雅黑" panose="020B0503020204020204" pitchFamily="34" charset="-122"/>
              <a:cs typeface="+mn-cs"/>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你觉得哪些节点更重要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smtClean="0">
                <a:latin typeface="微软雅黑" panose="020B0503020204020204" pitchFamily="34" charset="-122"/>
                <a:ea typeface="微软雅黑" panose="020B0503020204020204" pitchFamily="34" charset="-122"/>
              </a:rPr>
              <a:t>你怎么解释这种重要性？</a:t>
            </a:r>
            <a:endParaRPr lang="en-US" altLang="zh-CN" dirty="0" smtClean="0">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98" y="1970692"/>
            <a:ext cx="1108378" cy="110837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6333" y="1943697"/>
            <a:ext cx="1168752" cy="1168752"/>
          </a:xfrm>
          <a:prstGeom prst="rect">
            <a:avLst/>
          </a:prstGeom>
        </p:spPr>
      </p:pic>
      <p:cxnSp>
        <p:nvCxnSpPr>
          <p:cNvPr id="11" name="Straight Connector 10"/>
          <p:cNvCxnSpPr>
            <a:stCxn id="8" idx="3"/>
            <a:endCxn id="9" idx="1"/>
          </p:cNvCxnSpPr>
          <p:nvPr/>
        </p:nvCxnSpPr>
        <p:spPr>
          <a:xfrm>
            <a:off x="2159876" y="2524881"/>
            <a:ext cx="1616457" cy="3192"/>
          </a:xfrm>
          <a:prstGeom prst="line">
            <a:avLst/>
          </a:prstGeom>
        </p:spPr>
        <p:style>
          <a:lnRef idx="3">
            <a:schemeClr val="dk1"/>
          </a:lnRef>
          <a:fillRef idx="0">
            <a:schemeClr val="dk1"/>
          </a:fillRef>
          <a:effectRef idx="2">
            <a:schemeClr val="dk1"/>
          </a:effectRef>
          <a:fontRef idx="minor">
            <a:schemeClr val="tx1"/>
          </a:fontRef>
        </p:style>
      </p:cxnSp>
      <p:sp>
        <p:nvSpPr>
          <p:cNvPr id="14" name="文本框 10"/>
          <p:cNvSpPr txBox="1"/>
          <p:nvPr/>
        </p:nvSpPr>
        <p:spPr>
          <a:xfrm>
            <a:off x="2481399" y="27091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smtClean="0">
                <a:latin typeface="微软雅黑" panose="020B0503020204020204" pitchFamily="34" charset="-122"/>
                <a:ea typeface="微软雅黑" panose="020B0503020204020204" pitchFamily="34" charset="-122"/>
                <a:cs typeface="+mn-cs"/>
              </a:rPr>
              <a:t>无向图</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210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节点中心度（</a:t>
            </a:r>
            <a:r>
              <a:rPr lang="en-US" altLang="zh-CN" dirty="0" smtClean="0"/>
              <a:t>Node</a:t>
            </a:r>
            <a:r>
              <a:rPr lang="zh-CN" altLang="en-US" dirty="0" smtClean="0"/>
              <a:t> </a:t>
            </a:r>
            <a:r>
              <a:rPr lang="en-US" altLang="zh-CN" dirty="0" smtClean="0"/>
              <a:t>Centrality</a:t>
            </a:r>
            <a:r>
              <a:rPr lang="zh-CN" altLang="en-US" dirty="0" smtClean="0"/>
              <a:t>）分析</a:t>
            </a:r>
            <a:endParaRPr lang="en-US" dirty="0"/>
          </a:p>
        </p:txBody>
      </p:sp>
      <p:sp>
        <p:nvSpPr>
          <p:cNvPr id="3" name="Content Placeholder 2"/>
          <p:cNvSpPr>
            <a:spLocks noGrp="1"/>
          </p:cNvSpPr>
          <p:nvPr>
            <p:ph idx="1"/>
          </p:nvPr>
        </p:nvSpPr>
        <p:spPr/>
        <p:txBody>
          <a:bodyPr/>
          <a:lstStyle/>
          <a:p>
            <a:r>
              <a:rPr lang="zh-CN" altLang="en-US" dirty="0" smtClean="0"/>
              <a:t>在网络中，不同节点的“地位”是不平等的</a:t>
            </a:r>
            <a:endParaRPr lang="en-US" altLang="zh-CN" dirty="0" smtClean="0"/>
          </a:p>
          <a:p>
            <a:pPr lvl="1"/>
            <a:r>
              <a:rPr lang="zh-CN" altLang="en-US" dirty="0" smtClean="0"/>
              <a:t>例子：</a:t>
            </a:r>
            <a:r>
              <a:rPr lang="zh-CN" altLang="en-US" dirty="0"/>
              <a:t>美国高中生恋爱关系</a:t>
            </a:r>
            <a:r>
              <a:rPr lang="zh-CN" altLang="en-US" dirty="0" smtClean="0"/>
              <a:t>图</a:t>
            </a:r>
            <a:endParaRPr lang="en-US" altLang="zh-CN" dirty="0" smtClean="0"/>
          </a:p>
          <a:p>
            <a:pPr lvl="1"/>
            <a:r>
              <a:rPr lang="zh-CN" altLang="en-US" dirty="0" smtClean="0"/>
              <a:t>如果定义有向边：“追求”关系</a:t>
            </a:r>
            <a:endParaRPr lang="en-US" altLang="zh-CN" dirty="0" smtClean="0"/>
          </a:p>
          <a:p>
            <a:pPr lvl="1"/>
            <a:endParaRPr lang="en-US" dirty="0"/>
          </a:p>
        </p:txBody>
      </p:sp>
      <p:sp>
        <p:nvSpPr>
          <p:cNvPr id="7" name="文本框 10"/>
          <p:cNvSpPr txBox="1"/>
          <p:nvPr/>
        </p:nvSpPr>
        <p:spPr>
          <a:xfrm>
            <a:off x="457200" y="3356514"/>
            <a:ext cx="5077975" cy="1064907"/>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342900" indent="-342900" algn="l">
              <a:spcBef>
                <a:spcPct val="20000"/>
              </a:spcBef>
              <a:buFont typeface="Arial" pitchFamily="34" charset="0"/>
              <a:buChar char="•"/>
            </a:pPr>
            <a:r>
              <a:rPr lang="zh-CN" altLang="en-US" sz="2000" dirty="0" smtClean="0">
                <a:latin typeface="微软雅黑" panose="020B0503020204020204" pitchFamily="34" charset="-122"/>
                <a:ea typeface="微软雅黑" panose="020B0503020204020204" pitchFamily="34" charset="-122"/>
                <a:cs typeface="+mn-cs"/>
              </a:rPr>
              <a:t>思考：</a:t>
            </a:r>
            <a:endParaRPr lang="en-US" altLang="zh-CN" sz="2000" dirty="0" smtClean="0">
              <a:latin typeface="微软雅黑" panose="020B0503020204020204" pitchFamily="34" charset="-122"/>
              <a:ea typeface="微软雅黑" panose="020B0503020204020204" pitchFamily="34" charset="-122"/>
              <a:cs typeface="+mn-cs"/>
            </a:endParaRPr>
          </a:p>
          <a:p>
            <a:pPr marL="742950" lvl="1" indent="-285750">
              <a:spcBef>
                <a:spcPct val="20000"/>
              </a:spcBef>
              <a:buFont typeface="Arial" pitchFamily="34" charset="0"/>
              <a:buChar char="–"/>
            </a:pPr>
            <a:r>
              <a:rPr lang="zh-CN" altLang="en-US" dirty="0" smtClean="0">
                <a:latin typeface="微软雅黑" panose="020B0503020204020204" pitchFamily="34" charset="-122"/>
                <a:ea typeface="微软雅黑" panose="020B0503020204020204" pitchFamily="34" charset="-122"/>
              </a:rPr>
              <a:t>右边两图中男生的重要性一样吗？</a:t>
            </a:r>
            <a:endParaRPr lang="en-US" altLang="zh-CN" dirty="0" smtClean="0">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smtClean="0">
                <a:latin typeface="微软雅黑" panose="020B0503020204020204" pitchFamily="34" charset="-122"/>
                <a:ea typeface="微软雅黑" panose="020B0503020204020204" pitchFamily="34" charset="-122"/>
              </a:rPr>
              <a:t>你怎么解释这种重要性？</a:t>
            </a:r>
            <a:endParaRPr lang="en-US" altLang="zh-CN" dirty="0" smtClean="0">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498" y="1970692"/>
            <a:ext cx="1108378" cy="11083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333" y="1943697"/>
            <a:ext cx="1168752" cy="1168752"/>
          </a:xfrm>
          <a:prstGeom prst="rect">
            <a:avLst/>
          </a:prstGeom>
        </p:spPr>
      </p:pic>
      <p:cxnSp>
        <p:nvCxnSpPr>
          <p:cNvPr id="11" name="Straight Connector 10"/>
          <p:cNvCxnSpPr>
            <a:stCxn id="8" idx="3"/>
            <a:endCxn id="9" idx="1"/>
          </p:cNvCxnSpPr>
          <p:nvPr/>
        </p:nvCxnSpPr>
        <p:spPr>
          <a:xfrm>
            <a:off x="2159876" y="2524881"/>
            <a:ext cx="1616457" cy="3192"/>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4" name="文本框 10"/>
          <p:cNvSpPr txBox="1"/>
          <p:nvPr/>
        </p:nvSpPr>
        <p:spPr>
          <a:xfrm>
            <a:off x="2481399" y="27091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smtClean="0">
                <a:latin typeface="微软雅黑" panose="020B0503020204020204" pitchFamily="34" charset="-122"/>
                <a:ea typeface="微软雅黑" panose="020B0503020204020204" pitchFamily="34" charset="-122"/>
                <a:cs typeface="+mn-cs"/>
              </a:rPr>
              <a:t>有向图</a:t>
            </a:r>
            <a:endParaRPr lang="en-US" altLang="zh-CN" dirty="0" smtClean="0">
              <a:latin typeface="微软雅黑" panose="020B0503020204020204" pitchFamily="34" charset="-122"/>
              <a:ea typeface="微软雅黑" panose="020B0503020204020204" pitchFamily="34" charset="-122"/>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662" y="1442691"/>
            <a:ext cx="576000" cy="5760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56" y="717271"/>
            <a:ext cx="577606" cy="57760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078" y="1441085"/>
            <a:ext cx="577606" cy="57760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56" y="2167308"/>
            <a:ext cx="577606" cy="57760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034" y="1442273"/>
            <a:ext cx="577606" cy="577606"/>
          </a:xfrm>
          <a:prstGeom prst="rect">
            <a:avLst/>
          </a:prstGeom>
        </p:spPr>
      </p:pic>
      <p:cxnSp>
        <p:nvCxnSpPr>
          <p:cNvPr id="18" name="Straight Connector 17"/>
          <p:cNvCxnSpPr>
            <a:stCxn id="12" idx="0"/>
            <a:endCxn id="13" idx="2"/>
          </p:cNvCxnSpPr>
          <p:nvPr/>
        </p:nvCxnSpPr>
        <p:spPr>
          <a:xfrm flipH="1" flipV="1">
            <a:off x="7466859" y="1294877"/>
            <a:ext cx="803" cy="1478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1" name="Straight Connector 20"/>
          <p:cNvCxnSpPr>
            <a:stCxn id="12" idx="1"/>
            <a:endCxn id="15" idx="3"/>
          </p:cNvCxnSpPr>
          <p:nvPr/>
        </p:nvCxnSpPr>
        <p:spPr>
          <a:xfrm flipH="1" flipV="1">
            <a:off x="6651684" y="1729888"/>
            <a:ext cx="527978" cy="80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Connector 24"/>
          <p:cNvCxnSpPr>
            <a:stCxn id="12" idx="3"/>
            <a:endCxn id="17" idx="1"/>
          </p:cNvCxnSpPr>
          <p:nvPr/>
        </p:nvCxnSpPr>
        <p:spPr>
          <a:xfrm>
            <a:off x="7755662" y="1730691"/>
            <a:ext cx="526372" cy="38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31" name="Straight Connector 30"/>
          <p:cNvCxnSpPr>
            <a:stCxn id="12" idx="2"/>
            <a:endCxn id="16" idx="0"/>
          </p:cNvCxnSpPr>
          <p:nvPr/>
        </p:nvCxnSpPr>
        <p:spPr>
          <a:xfrm flipH="1">
            <a:off x="7466859" y="2018691"/>
            <a:ext cx="803" cy="14861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662" y="3482590"/>
            <a:ext cx="576000" cy="576000"/>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56" y="2757170"/>
            <a:ext cx="577606" cy="577606"/>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078" y="3480984"/>
            <a:ext cx="577606" cy="577606"/>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56" y="4207207"/>
            <a:ext cx="577606" cy="577606"/>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034" y="3482172"/>
            <a:ext cx="577606" cy="577606"/>
          </a:xfrm>
          <a:prstGeom prst="rect">
            <a:avLst/>
          </a:prstGeom>
        </p:spPr>
      </p:pic>
      <p:cxnSp>
        <p:nvCxnSpPr>
          <p:cNvPr id="60" name="Straight Connector 59"/>
          <p:cNvCxnSpPr/>
          <p:nvPr/>
        </p:nvCxnSpPr>
        <p:spPr>
          <a:xfrm flipH="1" flipV="1">
            <a:off x="7466859" y="3334776"/>
            <a:ext cx="803" cy="147814"/>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flipH="1" flipV="1">
            <a:off x="6651684" y="3769787"/>
            <a:ext cx="527978" cy="803"/>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7755662" y="3770590"/>
            <a:ext cx="526372" cy="385"/>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flipH="1">
            <a:off x="7466859" y="4058590"/>
            <a:ext cx="803" cy="148617"/>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ectangle 63"/>
          <p:cNvSpPr/>
          <p:nvPr/>
        </p:nvSpPr>
        <p:spPr>
          <a:xfrm>
            <a:off x="5951483" y="704850"/>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958393" y="2780516"/>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5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rotWithShape="1">
          <a:blip r:embed="rId3"/>
          <a:srcRect l="28190" t="46092" r="17759" b="6092"/>
          <a:stretch/>
        </p:blipFill>
        <p:spPr>
          <a:xfrm>
            <a:off x="5257799" y="2255134"/>
            <a:ext cx="3815255" cy="2531333"/>
          </a:xfrm>
          <a:prstGeom prst="rect">
            <a:avLst/>
          </a:prstGeom>
        </p:spPr>
      </p:pic>
      <p:sp>
        <p:nvSpPr>
          <p:cNvPr id="2" name="Title 1"/>
          <p:cNvSpPr>
            <a:spLocks noGrp="1"/>
          </p:cNvSpPr>
          <p:nvPr>
            <p:ph type="title"/>
          </p:nvPr>
        </p:nvSpPr>
        <p:spPr/>
        <p:txBody>
          <a:bodyPr/>
          <a:lstStyle/>
          <a:p>
            <a:r>
              <a:rPr lang="zh-CN" altLang="en-US" dirty="0"/>
              <a:t>节点中心度（</a:t>
            </a:r>
            <a:r>
              <a:rPr lang="en-US" altLang="zh-CN" dirty="0"/>
              <a:t>Node</a:t>
            </a:r>
            <a:r>
              <a:rPr lang="zh-CN" altLang="en-US" dirty="0"/>
              <a:t> </a:t>
            </a:r>
            <a:r>
              <a:rPr lang="en-US" altLang="zh-CN" dirty="0"/>
              <a:t>Centrality</a:t>
            </a:r>
            <a:r>
              <a:rPr lang="zh-CN" altLang="en-US" dirty="0"/>
              <a:t>）</a:t>
            </a:r>
            <a:endParaRPr lang="en-US" dirty="0"/>
          </a:p>
        </p:txBody>
      </p:sp>
      <p:sp>
        <p:nvSpPr>
          <p:cNvPr id="3" name="Content Placeholder 2"/>
          <p:cNvSpPr>
            <a:spLocks noGrp="1"/>
          </p:cNvSpPr>
          <p:nvPr>
            <p:ph idx="1"/>
          </p:nvPr>
        </p:nvSpPr>
        <p:spPr>
          <a:xfrm>
            <a:off x="457200" y="819150"/>
            <a:ext cx="8229600" cy="3666140"/>
          </a:xfrm>
        </p:spPr>
        <p:txBody>
          <a:bodyPr>
            <a:normAutofit/>
          </a:bodyPr>
          <a:lstStyle/>
          <a:p>
            <a:r>
              <a:rPr lang="zh-CN" altLang="en-US" dirty="0" smtClean="0"/>
              <a:t>节点中心度</a:t>
            </a:r>
            <a:endParaRPr lang="en-US" altLang="zh-CN" dirty="0" smtClean="0"/>
          </a:p>
          <a:p>
            <a:pPr lvl="1"/>
            <a:r>
              <a:rPr lang="zh-CN" altLang="en-US" dirty="0" smtClean="0"/>
              <a:t>给定一个图，哪些节点更重要或更有影响力？</a:t>
            </a:r>
            <a:endParaRPr lang="en-US" altLang="zh-CN" dirty="0" smtClean="0"/>
          </a:p>
          <a:p>
            <a:endParaRPr lang="en-US" altLang="zh-CN" dirty="0" smtClean="0"/>
          </a:p>
          <a:p>
            <a:r>
              <a:rPr lang="zh-CN" altLang="en-US" dirty="0" smtClean="0"/>
              <a:t>为什么要研究节点中心度（</a:t>
            </a:r>
            <a:r>
              <a:rPr lang="en-US" altLang="zh-CN" dirty="0" smtClean="0">
                <a:latin typeface="Calibri" charset="0"/>
                <a:ea typeface="Calibri" charset="0"/>
                <a:cs typeface="Calibri" charset="0"/>
              </a:rPr>
              <a:t>Node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Centrality</a:t>
            </a:r>
            <a:r>
              <a:rPr lang="zh-CN" altLang="en-US" dirty="0" smtClean="0"/>
              <a:t>）</a:t>
            </a:r>
            <a:r>
              <a:rPr lang="en-US" altLang="zh-CN" dirty="0" smtClean="0"/>
              <a:t>?</a:t>
            </a:r>
          </a:p>
          <a:p>
            <a:pPr lvl="1">
              <a:lnSpc>
                <a:spcPct val="150000"/>
              </a:lnSpc>
            </a:pPr>
            <a:r>
              <a:rPr lang="zh-CN" altLang="en-US" dirty="0" smtClean="0"/>
              <a:t>在社交网络中，每个人的影响力如何？</a:t>
            </a:r>
            <a:endParaRPr lang="en-US" altLang="zh-CN" dirty="0" smtClean="0"/>
          </a:p>
          <a:p>
            <a:pPr lvl="1">
              <a:lnSpc>
                <a:spcPct val="150000"/>
              </a:lnSpc>
            </a:pPr>
            <a:r>
              <a:rPr lang="zh-CN" altLang="en-US" dirty="0" smtClean="0"/>
              <a:t>在道路网络中，有哪些“关键节点”？</a:t>
            </a:r>
            <a:endParaRPr lang="en-US" altLang="zh-CN" dirty="0" smtClean="0"/>
          </a:p>
          <a:p>
            <a:pPr lvl="1">
              <a:lnSpc>
                <a:spcPct val="150000"/>
              </a:lnSpc>
            </a:pPr>
            <a:r>
              <a:rPr lang="zh-CN" altLang="en-US" dirty="0" smtClean="0"/>
              <a:t>在</a:t>
            </a:r>
            <a:r>
              <a:rPr lang="en-US" altLang="zh-CN" dirty="0" smtClean="0"/>
              <a:t>Web</a:t>
            </a:r>
            <a:r>
              <a:rPr lang="zh-CN" altLang="en-US" dirty="0" smtClean="0"/>
              <a:t>网络中，哪些网页更加重要？</a:t>
            </a:r>
            <a:endParaRPr lang="en-US" altLang="zh-CN" dirty="0" smtClean="0"/>
          </a:p>
          <a:p>
            <a:pPr lvl="1">
              <a:lnSpc>
                <a:spcPct val="150000"/>
              </a:lnSpc>
            </a:pPr>
            <a:r>
              <a:rPr lang="zh-CN" altLang="en-US" dirty="0" smtClean="0"/>
              <a:t>你能想到其它吗？</a:t>
            </a:r>
            <a:endParaRPr lang="en-US" dirty="0"/>
          </a:p>
        </p:txBody>
      </p:sp>
    </p:spTree>
    <p:extLst>
      <p:ext uri="{BB962C8B-B14F-4D97-AF65-F5344CB8AC3E}">
        <p14:creationId xmlns:p14="http://schemas.microsoft.com/office/powerpoint/2010/main" val="1707953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社交影响力（</a:t>
            </a:r>
            <a:r>
              <a:rPr lang="en-US" altLang="zh-CN" dirty="0"/>
              <a:t>Social Influence</a:t>
            </a:r>
            <a:r>
              <a:rPr lang="zh-CN" altLang="en-US" dirty="0"/>
              <a:t>）</a:t>
            </a:r>
            <a:endParaRPr lang="en-US" dirty="0"/>
          </a:p>
        </p:txBody>
      </p:sp>
      <p:sp>
        <p:nvSpPr>
          <p:cNvPr id="3" name="Content Placeholder 2"/>
          <p:cNvSpPr>
            <a:spLocks noGrp="1"/>
          </p:cNvSpPr>
          <p:nvPr>
            <p:ph idx="1"/>
          </p:nvPr>
        </p:nvSpPr>
        <p:spPr>
          <a:xfrm>
            <a:off x="457200" y="819150"/>
            <a:ext cx="4166315" cy="3937000"/>
          </a:xfrm>
        </p:spPr>
        <p:txBody>
          <a:bodyPr/>
          <a:lstStyle/>
          <a:p>
            <a:r>
              <a:rPr lang="zh-CN" altLang="en-US" dirty="0"/>
              <a:t>社会影响力</a:t>
            </a:r>
            <a:r>
              <a:rPr lang="en-US" altLang="zh-CN" dirty="0"/>
              <a:t>Social Influence</a:t>
            </a:r>
          </a:p>
          <a:p>
            <a:pPr lvl="1"/>
            <a:r>
              <a:rPr lang="zh-CN" altLang="en-US" dirty="0"/>
              <a:t>凯特王妃效应：穿衣品味影响力拉动百亿时装消费</a:t>
            </a:r>
          </a:p>
          <a:p>
            <a:pPr lvl="1"/>
            <a:r>
              <a:rPr lang="zh-CN" altLang="en-US" dirty="0"/>
              <a:t>最佳的广告推广形式来自熟人之间的口耳相传</a:t>
            </a:r>
            <a:endParaRPr lang="en-US" dirty="0"/>
          </a:p>
        </p:txBody>
      </p:sp>
      <p:pic>
        <p:nvPicPr>
          <p:cNvPr id="4" name="Content Placeholder 6"/>
          <p:cNvPicPr>
            <a:picLocks noChangeAspect="1"/>
          </p:cNvPicPr>
          <p:nvPr/>
        </p:nvPicPr>
        <p:blipFill rotWithShape="1">
          <a:blip r:embed="rId2">
            <a:extLst>
              <a:ext uri="{28A0092B-C50C-407E-A947-70E740481C1C}">
                <a14:useLocalDpi xmlns:a14="http://schemas.microsoft.com/office/drawing/2010/main" val="0"/>
              </a:ext>
            </a:extLst>
          </a:blip>
          <a:srcRect t="14300" b="14300"/>
          <a:stretch/>
        </p:blipFill>
        <p:spPr bwMode="auto">
          <a:xfrm>
            <a:off x="4726546" y="1068945"/>
            <a:ext cx="4125927" cy="35984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7668"/>
          <a:stretch/>
        </p:blipFill>
        <p:spPr>
          <a:xfrm>
            <a:off x="714383" y="3310805"/>
            <a:ext cx="3419735" cy="1445345"/>
          </a:xfrm>
          <a:prstGeom prst="rect">
            <a:avLst/>
          </a:prstGeom>
          <a:ln>
            <a:noFill/>
          </a:ln>
          <a:effectLst>
            <a:outerShdw blurRad="190500" algn="tl" rotWithShape="0">
              <a:srgbClr val="000000">
                <a:alpha val="70000"/>
              </a:srgbClr>
            </a:outerShdw>
          </a:effectLst>
        </p:spPr>
      </p:pic>
      <p:sp>
        <p:nvSpPr>
          <p:cNvPr id="6" name="Rectangle 5"/>
          <p:cNvSpPr/>
          <p:nvPr/>
        </p:nvSpPr>
        <p:spPr bwMode="auto">
          <a:xfrm>
            <a:off x="721135" y="3694902"/>
            <a:ext cx="3414124" cy="207845"/>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en-US" sz="2400" b="1" i="0" u="none" strike="noStrike" cap="none" normalizeH="0" baseline="0" smtClean="0">
              <a:ln>
                <a:noFill/>
              </a:ln>
              <a:solidFill>
                <a:srgbClr val="9E0848"/>
              </a:solidFill>
              <a:effectLst/>
              <a:latin typeface="宋体" pitchFamily="2" charset="-122"/>
              <a:ea typeface="宋体" pitchFamily="2" charset="-122"/>
            </a:endParaRPr>
          </a:p>
        </p:txBody>
      </p:sp>
      <p:sp>
        <p:nvSpPr>
          <p:cNvPr id="7" name="TextBox 6"/>
          <p:cNvSpPr txBox="1"/>
          <p:nvPr/>
        </p:nvSpPr>
        <p:spPr>
          <a:xfrm>
            <a:off x="302654" y="2610926"/>
            <a:ext cx="4269346" cy="338554"/>
          </a:xfrm>
          <a:prstGeom prst="rect">
            <a:avLst/>
          </a:prstGeom>
          <a:solidFill>
            <a:srgbClr val="46BCDE"/>
          </a:solidFill>
        </p:spPr>
        <p:txBody>
          <a:bodyPr wrap="square" rtlCol="0">
            <a:spAutoFit/>
          </a:bodyPr>
          <a:lstStyle/>
          <a:p>
            <a:r>
              <a:rPr kumimoji="0" lang="en-US" altLang="zh-CN" sz="1600" b="0" dirty="0" smtClean="0">
                <a:ln>
                  <a:solidFill>
                    <a:srgbClr val="FFFFFF"/>
                  </a:solidFill>
                </a:ln>
                <a:solidFill>
                  <a:srgbClr val="FFFFFF"/>
                </a:solidFill>
                <a:latin typeface="Arial" charset="0"/>
                <a:cs typeface="宋体" charset="-122"/>
              </a:rPr>
              <a:t>Recommendations</a:t>
            </a:r>
            <a:r>
              <a:rPr kumimoji="0" lang="zh-CN" altLang="en-US" sz="1600" b="0" dirty="0" smtClean="0">
                <a:ln>
                  <a:solidFill>
                    <a:srgbClr val="FFFFFF"/>
                  </a:solidFill>
                </a:ln>
                <a:solidFill>
                  <a:srgbClr val="FFFFFF"/>
                </a:solidFill>
                <a:latin typeface="Arial" charset="0"/>
                <a:cs typeface="宋体" charset="-122"/>
              </a:rPr>
              <a:t> </a:t>
            </a:r>
            <a:r>
              <a:rPr kumimoji="0" lang="en-US" altLang="zh-CN" sz="1600" b="0" dirty="0" smtClean="0">
                <a:ln>
                  <a:solidFill>
                    <a:srgbClr val="FFFFFF"/>
                  </a:solidFill>
                </a:ln>
                <a:solidFill>
                  <a:srgbClr val="FFFFFF"/>
                </a:solidFill>
                <a:latin typeface="Arial" charset="0"/>
                <a:cs typeface="宋体" charset="-122"/>
              </a:rPr>
              <a:t>from</a:t>
            </a:r>
            <a:r>
              <a:rPr kumimoji="0" lang="zh-CN" altLang="en-US" sz="1600" b="0" dirty="0">
                <a:ln>
                  <a:solidFill>
                    <a:srgbClr val="FFFFFF"/>
                  </a:solidFill>
                </a:ln>
                <a:solidFill>
                  <a:srgbClr val="FFFFFF"/>
                </a:solidFill>
                <a:latin typeface="Arial" charset="0"/>
                <a:cs typeface="宋体" charset="-122"/>
              </a:rPr>
              <a:t> </a:t>
            </a:r>
            <a:r>
              <a:rPr kumimoji="0" lang="en-US" altLang="zh-CN" sz="1600" b="0" dirty="0" smtClean="0">
                <a:ln>
                  <a:solidFill>
                    <a:srgbClr val="FFFFFF"/>
                  </a:solidFill>
                </a:ln>
                <a:solidFill>
                  <a:srgbClr val="FFFFFF"/>
                </a:solidFill>
                <a:latin typeface="Arial" charset="0"/>
                <a:cs typeface="宋体" charset="-122"/>
              </a:rPr>
              <a:t>people</a:t>
            </a:r>
            <a:r>
              <a:rPr kumimoji="0" lang="zh-CN" altLang="en-US" sz="1600" b="0" dirty="0" smtClean="0">
                <a:ln>
                  <a:solidFill>
                    <a:srgbClr val="FFFFFF"/>
                  </a:solidFill>
                </a:ln>
                <a:solidFill>
                  <a:srgbClr val="FFFFFF"/>
                </a:solidFill>
                <a:latin typeface="Arial" charset="0"/>
                <a:cs typeface="宋体" charset="-122"/>
              </a:rPr>
              <a:t> </a:t>
            </a:r>
            <a:r>
              <a:rPr kumimoji="0" lang="en-US" altLang="zh-CN" sz="1600" b="0" dirty="0" smtClean="0">
                <a:ln>
                  <a:solidFill>
                    <a:srgbClr val="FFFFFF"/>
                  </a:solidFill>
                </a:ln>
                <a:solidFill>
                  <a:srgbClr val="FFFFFF"/>
                </a:solidFill>
                <a:latin typeface="Arial" charset="0"/>
                <a:cs typeface="宋体" charset="-122"/>
              </a:rPr>
              <a:t>known</a:t>
            </a:r>
            <a:r>
              <a:rPr kumimoji="0" lang="zh-CN" altLang="en-US" sz="1600" b="0" dirty="0" smtClean="0">
                <a:ln>
                  <a:solidFill>
                    <a:srgbClr val="FFFFFF"/>
                  </a:solidFill>
                </a:ln>
                <a:solidFill>
                  <a:srgbClr val="FFFFFF"/>
                </a:solidFill>
                <a:latin typeface="Arial" charset="0"/>
                <a:cs typeface="宋体" charset="-122"/>
              </a:rPr>
              <a:t> </a:t>
            </a:r>
            <a:r>
              <a:rPr kumimoji="0" lang="en-US" altLang="zh-CN" sz="1600" b="0" dirty="0" smtClean="0">
                <a:ln>
                  <a:solidFill>
                    <a:srgbClr val="FFFFFF"/>
                  </a:solidFill>
                </a:ln>
                <a:solidFill>
                  <a:srgbClr val="FFFFFF"/>
                </a:solidFill>
                <a:latin typeface="Arial" charset="0"/>
                <a:cs typeface="宋体" charset="-122"/>
              </a:rPr>
              <a:t>(90%)</a:t>
            </a:r>
            <a:endParaRPr kumimoji="0" lang="en-US" sz="1600" b="0" dirty="0">
              <a:ln>
                <a:solidFill>
                  <a:srgbClr val="FFFFFF"/>
                </a:solidFill>
              </a:ln>
              <a:solidFill>
                <a:srgbClr val="FFFFFF"/>
              </a:solidFill>
              <a:latin typeface="Arial" charset="0"/>
              <a:cs typeface="宋体" charset="-122"/>
            </a:endParaRPr>
          </a:p>
        </p:txBody>
      </p:sp>
      <p:cxnSp>
        <p:nvCxnSpPr>
          <p:cNvPr id="8" name="Straight Connector 7"/>
          <p:cNvCxnSpPr/>
          <p:nvPr/>
        </p:nvCxnSpPr>
        <p:spPr bwMode="auto">
          <a:xfrm flipV="1">
            <a:off x="1983346" y="2949480"/>
            <a:ext cx="773035" cy="745422"/>
          </a:xfrm>
          <a:prstGeom prst="line">
            <a:avLst/>
          </a:prstGeom>
          <a:noFill/>
          <a:ln w="19050" cap="flat" cmpd="sng" algn="ctr">
            <a:solidFill>
              <a:srgbClr val="46BCDE"/>
            </a:solidFill>
            <a:prstDash val="solid"/>
            <a:round/>
            <a:headEnd type="none" w="sm" len="sm"/>
            <a:tailEnd type="none" w="sm" len="sm"/>
          </a:ln>
          <a:effectLst/>
        </p:spPr>
      </p:cxnSp>
    </p:spTree>
    <p:extLst>
      <p:ext uri="{BB962C8B-B14F-4D97-AF65-F5344CB8AC3E}">
        <p14:creationId xmlns:p14="http://schemas.microsoft.com/office/powerpoint/2010/main" val="107398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社交影响力（</a:t>
            </a:r>
            <a:r>
              <a:rPr lang="en-US" altLang="zh-CN" dirty="0"/>
              <a:t>Social Influence</a:t>
            </a:r>
            <a:r>
              <a:rPr lang="zh-CN" altLang="en-US" dirty="0"/>
              <a:t>）</a:t>
            </a:r>
            <a:endParaRPr lang="en-US" dirty="0"/>
          </a:p>
        </p:txBody>
      </p:sp>
      <p:sp>
        <p:nvSpPr>
          <p:cNvPr id="3" name="Content Placeholder 2"/>
          <p:cNvSpPr>
            <a:spLocks noGrp="1"/>
          </p:cNvSpPr>
          <p:nvPr>
            <p:ph idx="1"/>
          </p:nvPr>
        </p:nvSpPr>
        <p:spPr/>
        <p:txBody>
          <a:bodyPr/>
          <a:lstStyle/>
          <a:p>
            <a:r>
              <a:rPr lang="zh-CN" altLang="en-US" dirty="0"/>
              <a:t>在线社交网络迅猛发展</a:t>
            </a:r>
          </a:p>
          <a:p>
            <a:r>
              <a:rPr lang="zh-CN" altLang="en-US" dirty="0"/>
              <a:t>在线社交影响力：度量用户在社交网络上对其听众能够</a:t>
            </a:r>
            <a:r>
              <a:rPr lang="zh-CN" altLang="en-US" dirty="0" smtClean="0"/>
              <a:t>影响</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639"/>
          <a:stretch/>
        </p:blipFill>
        <p:spPr>
          <a:xfrm>
            <a:off x="5016920" y="1706879"/>
            <a:ext cx="3137685" cy="3023513"/>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462" y="1706880"/>
            <a:ext cx="3541259" cy="30246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2732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社交影响力（</a:t>
            </a:r>
            <a:r>
              <a:rPr lang="en-US" altLang="zh-CN" dirty="0"/>
              <a:t>Social Influence</a:t>
            </a:r>
            <a:r>
              <a:rPr lang="zh-CN" altLang="en-US" dirty="0"/>
              <a:t>）</a:t>
            </a:r>
            <a:endParaRPr lang="en-US" dirty="0"/>
          </a:p>
        </p:txBody>
      </p:sp>
      <p:sp>
        <p:nvSpPr>
          <p:cNvPr id="3" name="Content Placeholder 2"/>
          <p:cNvSpPr>
            <a:spLocks noGrp="1"/>
          </p:cNvSpPr>
          <p:nvPr>
            <p:ph idx="1"/>
          </p:nvPr>
        </p:nvSpPr>
        <p:spPr/>
        <p:txBody>
          <a:bodyPr/>
          <a:lstStyle/>
          <a:p>
            <a:r>
              <a:rPr lang="en-US" dirty="0"/>
              <a:t>Social influence occurs when a person's emotions, opinions, or behaviors are affected by others</a:t>
            </a:r>
          </a:p>
          <a:p>
            <a:pPr marL="0" indent="0">
              <a:buNone/>
            </a:pPr>
            <a:r>
              <a:rPr lang="en-US" dirty="0"/>
              <a:t>                                                          </a:t>
            </a:r>
            <a:r>
              <a:rPr lang="zh-CN" altLang="en-US" dirty="0" smtClean="0"/>
              <a:t>               </a:t>
            </a:r>
            <a:r>
              <a:rPr lang="en-US" dirty="0" smtClean="0"/>
              <a:t> </a:t>
            </a:r>
            <a:r>
              <a:rPr lang="en-US" dirty="0"/>
              <a:t>-- From</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248" b="12145"/>
          <a:stretch/>
        </p:blipFill>
        <p:spPr>
          <a:xfrm>
            <a:off x="7114197" y="1236600"/>
            <a:ext cx="1459228" cy="6452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641" y="2175748"/>
            <a:ext cx="5314784" cy="2528808"/>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633" y="1745958"/>
            <a:ext cx="2525201" cy="1005255"/>
          </a:xfrm>
          <a:prstGeom prst="rect">
            <a:avLst/>
          </a:prstGeom>
          <a:ln>
            <a:noFill/>
          </a:ln>
          <a:effectLst>
            <a:outerShdw blurRad="190500" algn="tl" rotWithShape="0">
              <a:srgbClr val="000000">
                <a:alpha val="70000"/>
              </a:srgbClr>
            </a:outerShdw>
          </a:effectLst>
        </p:spPr>
      </p:pic>
      <p:sp>
        <p:nvSpPr>
          <p:cNvPr id="7" name="Rectangle 6"/>
          <p:cNvSpPr/>
          <p:nvPr/>
        </p:nvSpPr>
        <p:spPr>
          <a:xfrm>
            <a:off x="969383" y="3376622"/>
            <a:ext cx="1620957" cy="1046440"/>
          </a:xfrm>
          <a:prstGeom prst="rect">
            <a:avLst/>
          </a:prstGeom>
        </p:spPr>
        <p:txBody>
          <a:bodyPr wrap="none">
            <a:spAutoFit/>
          </a:bodyPr>
          <a:lstStyle/>
          <a:p>
            <a:pPr algn="ctr"/>
            <a:r>
              <a:rPr lang="zh-CN" altLang="en-US" sz="2400" dirty="0">
                <a:latin typeface="STZhongsong" charset="-122"/>
                <a:ea typeface="STZhongsong" charset="-122"/>
                <a:cs typeface="STZhongsong" charset="-122"/>
              </a:rPr>
              <a:t>主要</a:t>
            </a:r>
            <a:r>
              <a:rPr lang="zh-CN" altLang="en-US" sz="2400" dirty="0" smtClean="0">
                <a:latin typeface="STZhongsong" charset="-122"/>
                <a:ea typeface="STZhongsong" charset="-122"/>
                <a:cs typeface="STZhongsong" charset="-122"/>
              </a:rPr>
              <a:t>应用</a:t>
            </a:r>
            <a:endParaRPr lang="en-US" altLang="zh-CN" sz="2400" dirty="0">
              <a:latin typeface="STZhongsong" charset="-122"/>
              <a:ea typeface="STZhongsong" charset="-122"/>
              <a:cs typeface="STZhongsong" charset="-122"/>
            </a:endParaRPr>
          </a:p>
          <a:p>
            <a:pPr algn="ctr">
              <a:spcBef>
                <a:spcPts val="1200"/>
              </a:spcBef>
            </a:pPr>
            <a:r>
              <a:rPr lang="zh-CN" altLang="en-US" sz="2800" dirty="0" smtClean="0">
                <a:solidFill>
                  <a:srgbClr val="0000CC"/>
                </a:solidFill>
                <a:latin typeface="STZhongsong" charset="-122"/>
                <a:ea typeface="STZhongsong" charset="-122"/>
                <a:cs typeface="STZhongsong" charset="-122"/>
              </a:rPr>
              <a:t>病毒营销</a:t>
            </a:r>
            <a:endParaRPr lang="en-US" sz="2800" dirty="0">
              <a:solidFill>
                <a:srgbClr val="0000CC"/>
              </a:solidFill>
              <a:latin typeface="STZhongsong" charset="-122"/>
              <a:ea typeface="STZhongsong" charset="-122"/>
              <a:cs typeface="STZhongsong" charset="-122"/>
            </a:endParaRPr>
          </a:p>
        </p:txBody>
      </p:sp>
    </p:spTree>
    <p:extLst>
      <p:ext uri="{BB962C8B-B14F-4D97-AF65-F5344CB8AC3E}">
        <p14:creationId xmlns:p14="http://schemas.microsoft.com/office/powerpoint/2010/main" val="171683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2646878" cy="584775"/>
          </a:xfrm>
          <a:prstGeom prst="rect">
            <a:avLst/>
          </a:prstGeom>
          <a:noFill/>
        </p:spPr>
        <p:txBody>
          <a:bodyPr wrap="none" rtlCol="0">
            <a:spAutoFit/>
          </a:bodyPr>
          <a:lstStyle/>
          <a:p>
            <a:r>
              <a:rPr lang="zh-CN" altLang="en-US" sz="3200" dirty="0">
                <a:latin typeface="Microsoft YaHei" charset="-122"/>
                <a:ea typeface="Microsoft YaHei" charset="-122"/>
                <a:cs typeface="Microsoft YaHei" charset="-122"/>
              </a:rPr>
              <a:t>网络数据分析</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网络数据分析</a:t>
            </a:r>
            <a:endParaRPr lang="zh-CN" altLang="en-US"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29333" y="1222353"/>
            <a:ext cx="4615635" cy="2308324"/>
          </a:xfrm>
          <a:prstGeom prst="rect">
            <a:avLst/>
          </a:prstGeom>
          <a:noFill/>
        </p:spPr>
        <p:txBody>
          <a:bodyPr wrap="square" rtlCol="0">
            <a:spAutoFit/>
          </a:bodyPr>
          <a:lstStyle/>
          <a:p>
            <a:pPr>
              <a:lnSpc>
                <a:spcPct val="200000"/>
              </a:lnSpc>
            </a:pPr>
            <a:r>
              <a:rPr lang="en-US" altLang="zh-CN" dirty="0">
                <a:solidFill>
                  <a:srgbClr val="AE0627"/>
                </a:solidFill>
                <a:latin typeface="微软雅黑" panose="020B0503020204020204" pitchFamily="34" charset="-122"/>
                <a:ea typeface="微软雅黑" panose="020B0503020204020204" pitchFamily="34" charset="-122"/>
              </a:rPr>
              <a:t>1.</a:t>
            </a:r>
            <a:r>
              <a:rPr lang="zh-CN" altLang="en-US" dirty="0">
                <a:solidFill>
                  <a:srgbClr val="AE0627"/>
                </a:solidFill>
                <a:latin typeface="微软雅黑" panose="020B0503020204020204" pitchFamily="34" charset="-122"/>
                <a:ea typeface="微软雅黑" panose="020B0503020204020204" pitchFamily="34" charset="-122"/>
              </a:rPr>
              <a:t> </a:t>
            </a:r>
            <a:r>
              <a:rPr lang="en-US" altLang="zh-CN" b="1" dirty="0">
                <a:solidFill>
                  <a:srgbClr val="AE0627"/>
                </a:solidFill>
                <a:latin typeface="微软雅黑" panose="020B0503020204020204" pitchFamily="34" charset="-122"/>
                <a:ea typeface="微软雅黑" panose="020B0503020204020204" pitchFamily="34" charset="-122"/>
              </a:rPr>
              <a:t>Why</a:t>
            </a:r>
            <a:r>
              <a:rPr lang="zh-CN" altLang="en-US" dirty="0">
                <a:solidFill>
                  <a:srgbClr val="AE0627"/>
                </a:solidFill>
                <a:latin typeface="微软雅黑" panose="020B0503020204020204" pitchFamily="34" charset="-122"/>
                <a:ea typeface="微软雅黑" panose="020B0503020204020204" pitchFamily="34" charset="-122"/>
              </a:rPr>
              <a:t> </a:t>
            </a:r>
            <a:r>
              <a:rPr lang="en-US" altLang="zh-CN" dirty="0">
                <a:solidFill>
                  <a:srgbClr val="AE0627"/>
                </a:solidFill>
                <a:latin typeface="微软雅黑" panose="020B0503020204020204" pitchFamily="34" charset="-122"/>
                <a:ea typeface="微软雅黑" panose="020B0503020204020204" pitchFamily="34" charset="-122"/>
              </a:rPr>
              <a:t>-</a:t>
            </a:r>
            <a:r>
              <a:rPr lang="zh-CN" altLang="en-US" dirty="0">
                <a:solidFill>
                  <a:srgbClr val="AE0627"/>
                </a:solidFill>
                <a:latin typeface="微软雅黑" panose="020B0503020204020204" pitchFamily="34" charset="-122"/>
                <a:ea typeface="微软雅黑" panose="020B0503020204020204" pitchFamily="34" charset="-122"/>
              </a:rPr>
              <a:t> 为什么用图对数据建模</a:t>
            </a:r>
            <a:endParaRPr lang="en-US" altLang="zh-CN" dirty="0">
              <a:solidFill>
                <a:srgbClr val="AE0627"/>
              </a:solidFill>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图论的基本概念</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How</a:t>
            </a:r>
            <a:r>
              <a:rPr lang="en-US" altLang="zh-CN" dirty="0" smtClean="0">
                <a:latin typeface="微软雅黑" panose="020B0503020204020204" pitchFamily="34" charset="-122"/>
                <a:ea typeface="微软雅黑" panose="020B0503020204020204" pitchFamily="34" charset="-122"/>
              </a:rPr>
              <a:t> – </a:t>
            </a:r>
            <a:r>
              <a:rPr lang="zh-CN" altLang="en-US" dirty="0" smtClean="0">
                <a:latin typeface="微软雅黑" panose="020B0503020204020204" pitchFamily="34" charset="-122"/>
                <a:ea typeface="微软雅黑" panose="020B0503020204020204" pitchFamily="34" charset="-122"/>
              </a:rPr>
              <a:t>网络数据分析的</a:t>
            </a:r>
            <a:r>
              <a:rPr lang="zh-CN" altLang="en-US" dirty="0">
                <a:latin typeface="微软雅黑" panose="020B0503020204020204" pitchFamily="34" charset="-122"/>
                <a:ea typeface="微软雅黑" panose="020B0503020204020204" pitchFamily="34" charset="-122"/>
              </a:rPr>
              <a:t>基本</a:t>
            </a:r>
            <a:r>
              <a:rPr lang="zh-CN" altLang="en-US" dirty="0" smtClean="0">
                <a:latin typeface="微软雅黑" panose="020B0503020204020204" pitchFamily="34" charset="-122"/>
                <a:ea typeface="微软雅黑" panose="020B0503020204020204" pitchFamily="34" charset="-122"/>
              </a:rPr>
              <a:t>内容</a:t>
            </a:r>
            <a:endParaRPr lang="en-US" altLang="zh-CN" dirty="0" smtClean="0">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4</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mr-I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节点中心性（</a:t>
            </a:r>
            <a:r>
              <a:rPr lang="en-US" altLang="zh-CN" dirty="0">
                <a:latin typeface="Calibri" panose="020F0502020204030204" pitchFamily="34" charset="0"/>
                <a:ea typeface="微软雅黑" panose="020B0503020204020204" pitchFamily="34" charset="-122"/>
                <a:cs typeface="Calibri" panose="020F0502020204030204" pitchFamily="34" charset="0"/>
              </a:rPr>
              <a:t>Centrality</a:t>
            </a:r>
            <a:r>
              <a:rPr lang="zh-CN" altLang="en-US" dirty="0">
                <a:latin typeface="微软雅黑" panose="020B0503020204020204" pitchFamily="34" charset="-122"/>
                <a:ea typeface="微软雅黑" panose="020B0503020204020204" pitchFamily="34" charset="-122"/>
              </a:rPr>
              <a:t>）分析</a:t>
            </a:r>
            <a:endParaRPr lang="en-US" altLang="zh-CN" dirty="0">
              <a:latin typeface="微软雅黑" panose="020B0503020204020204" pitchFamily="34" charset="-122"/>
              <a:ea typeface="微软雅黑" panose="020B0503020204020204" pitchFamily="34" charset="-122"/>
            </a:endParaRPr>
          </a:p>
        </p:txBody>
      </p:sp>
      <p:sp>
        <p:nvSpPr>
          <p:cNvPr id="24" name="椭圆 23"/>
          <p:cNvSpPr/>
          <p:nvPr/>
        </p:nvSpPr>
        <p:spPr>
          <a:xfrm>
            <a:off x="3998959" y="14721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97236" y="25708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997236" y="311166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87448" y="20216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7835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社交影响力（</a:t>
            </a:r>
            <a:r>
              <a:rPr lang="en-US" altLang="zh-CN" dirty="0"/>
              <a:t>Social Influence</a:t>
            </a:r>
            <a:r>
              <a:rPr lang="zh-CN" altLang="en-US" dirty="0"/>
              <a:t>）</a:t>
            </a:r>
            <a:endParaRPr lang="en-US" dirty="0"/>
          </a:p>
        </p:txBody>
      </p:sp>
      <p:sp>
        <p:nvSpPr>
          <p:cNvPr id="3" name="Content Placeholder 2"/>
          <p:cNvSpPr>
            <a:spLocks noGrp="1"/>
          </p:cNvSpPr>
          <p:nvPr>
            <p:ph idx="1"/>
          </p:nvPr>
        </p:nvSpPr>
        <p:spPr>
          <a:xfrm>
            <a:off x="457200" y="819150"/>
            <a:ext cx="3692769" cy="3937000"/>
          </a:xfrm>
        </p:spPr>
        <p:txBody>
          <a:bodyPr/>
          <a:lstStyle/>
          <a:p>
            <a:r>
              <a:rPr lang="zh-CN" altLang="en-US" dirty="0" smtClean="0"/>
              <a:t>应用：谣言与虚假信息防控</a:t>
            </a:r>
            <a:endParaRPr lang="en-US" dirty="0"/>
          </a:p>
        </p:txBody>
      </p:sp>
      <p:pic>
        <p:nvPicPr>
          <p:cNvPr id="4" name="152889060150637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252025"/>
            <a:ext cx="3504125" cy="3504125"/>
          </a:xfrm>
          <a:prstGeom prst="rect">
            <a:avLst/>
          </a:prstGeom>
        </p:spPr>
      </p:pic>
      <p:sp>
        <p:nvSpPr>
          <p:cNvPr id="5" name="Content Placeholder 2"/>
          <p:cNvSpPr txBox="1">
            <a:spLocks/>
          </p:cNvSpPr>
          <p:nvPr/>
        </p:nvSpPr>
        <p:spPr>
          <a:xfrm>
            <a:off x="3961325" y="1463674"/>
            <a:ext cx="5056066" cy="3080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200" dirty="0" smtClean="0"/>
              <a:t>世界经济论坛十大全球危机（</a:t>
            </a:r>
            <a:r>
              <a:rPr lang="en-US" altLang="zh-CN" sz="2200" dirty="0" smtClean="0"/>
              <a:t>2014</a:t>
            </a:r>
            <a:r>
              <a:rPr lang="zh-CN" altLang="en-US" sz="2200" dirty="0" smtClean="0"/>
              <a:t>）</a:t>
            </a:r>
            <a:endParaRPr lang="en-US" altLang="zh-CN" sz="2200" dirty="0" smtClean="0"/>
          </a:p>
          <a:p>
            <a:pPr lvl="1"/>
            <a:r>
              <a:rPr lang="en-US" altLang="zh-CN" sz="2000" dirty="0" smtClean="0">
                <a:latin typeface="Calibri" charset="0"/>
                <a:ea typeface="Calibri" charset="0"/>
                <a:cs typeface="Calibri" charset="0"/>
              </a:rPr>
              <a:t>1. Rising societal tensions in the Middle East and North Africa</a:t>
            </a:r>
          </a:p>
          <a:p>
            <a:pPr lvl="1"/>
            <a:r>
              <a:rPr lang="en-US" altLang="zh-CN" sz="2000" dirty="0" smtClean="0">
                <a:latin typeface="Calibri" charset="0"/>
                <a:ea typeface="Calibri" charset="0"/>
                <a:cs typeface="Calibri" charset="0"/>
              </a:rPr>
              <a:t>2. Widening income disparities</a:t>
            </a:r>
          </a:p>
          <a:p>
            <a:pPr lvl="1"/>
            <a:r>
              <a:rPr lang="en-US" altLang="zh-CN" sz="2000" dirty="0" smtClean="0">
                <a:latin typeface="Calibri" charset="0"/>
                <a:ea typeface="Calibri" charset="0"/>
                <a:cs typeface="Calibri" charset="0"/>
              </a:rPr>
              <a:t>3. Persistent structural unemployment</a:t>
            </a:r>
          </a:p>
          <a:p>
            <a:pPr lvl="1"/>
            <a:r>
              <a:rPr lang="en-US" altLang="zh-CN" sz="2000" dirty="0" smtClean="0">
                <a:latin typeface="Calibri" charset="0"/>
                <a:ea typeface="Calibri" charset="0"/>
                <a:cs typeface="Calibri" charset="0"/>
              </a:rPr>
              <a:t>...</a:t>
            </a:r>
          </a:p>
          <a:p>
            <a:pPr lvl="1"/>
            <a:r>
              <a:rPr lang="en-US" altLang="zh-CN" sz="2000" i="1" dirty="0" smtClean="0">
                <a:solidFill>
                  <a:srgbClr val="C00000"/>
                </a:solidFill>
                <a:latin typeface="Calibri" charset="0"/>
                <a:ea typeface="Calibri" charset="0"/>
                <a:cs typeface="Calibri" charset="0"/>
              </a:rPr>
              <a:t>10. The rapid spread of misinformation online</a:t>
            </a:r>
            <a:endParaRPr lang="en-US" sz="2000" i="1" dirty="0">
              <a:solidFill>
                <a:srgbClr val="C00000"/>
              </a:solidFill>
              <a:latin typeface="Calibri" charset="0"/>
              <a:ea typeface="Calibri" charset="0"/>
              <a:cs typeface="Calibri" charset="0"/>
            </a:endParaRPr>
          </a:p>
        </p:txBody>
      </p:sp>
    </p:spTree>
    <p:extLst>
      <p:ext uri="{BB962C8B-B14F-4D97-AF65-F5344CB8AC3E}">
        <p14:creationId xmlns:p14="http://schemas.microsoft.com/office/powerpoint/2010/main" val="125731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真实网络中为什么能形成社区？</a:t>
            </a:r>
            <a:endParaRPr lang="en-US" dirty="0"/>
          </a:p>
        </p:txBody>
      </p:sp>
      <p:sp>
        <p:nvSpPr>
          <p:cNvPr id="3" name="Content Placeholder 2"/>
          <p:cNvSpPr>
            <a:spLocks noGrp="1"/>
          </p:cNvSpPr>
          <p:nvPr>
            <p:ph idx="1"/>
          </p:nvPr>
        </p:nvSpPr>
        <p:spPr/>
        <p:txBody>
          <a:bodyPr/>
          <a:lstStyle/>
          <a:p>
            <a:r>
              <a:rPr lang="zh-CN" altLang="en-US" dirty="0" smtClean="0"/>
              <a:t>在分析数据之前，首先要对数据的性质有足够的认识</a:t>
            </a:r>
            <a:endParaRPr lang="en-US" altLang="zh-CN" dirty="0" smtClean="0"/>
          </a:p>
          <a:p>
            <a:r>
              <a:rPr lang="zh-CN" altLang="en-US" dirty="0" smtClean="0"/>
              <a:t>很多时候，我们认为真实网络（如社交网络）长这样</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88" b="3444"/>
          <a:stretch/>
        </p:blipFill>
        <p:spPr>
          <a:xfrm>
            <a:off x="763572" y="1676400"/>
            <a:ext cx="3344521" cy="3065895"/>
          </a:xfrm>
          <a:prstGeom prst="rect">
            <a:avLst/>
          </a:prstGeom>
        </p:spPr>
      </p:pic>
      <p:sp>
        <p:nvSpPr>
          <p:cNvPr id="5" name="Rectangle 4"/>
          <p:cNvSpPr/>
          <p:nvPr/>
        </p:nvSpPr>
        <p:spPr>
          <a:xfrm>
            <a:off x="4410179" y="2501723"/>
            <a:ext cx="3974534" cy="954107"/>
          </a:xfrm>
          <a:prstGeom prst="rect">
            <a:avLst/>
          </a:prstGeom>
        </p:spPr>
        <p:txBody>
          <a:bodyPr wrap="square">
            <a:spAutoFit/>
          </a:bodyPr>
          <a:lstStyle/>
          <a:p>
            <a:pPr algn="ctr">
              <a:spcBef>
                <a:spcPct val="20000"/>
              </a:spcBef>
            </a:pPr>
            <a:r>
              <a:rPr lang="zh-CN" altLang="en-US" sz="2800" dirty="0" smtClean="0">
                <a:solidFill>
                  <a:srgbClr val="AE0627"/>
                </a:solidFill>
                <a:latin typeface="Microsoft YaHei" charset="-122"/>
                <a:ea typeface="Microsoft YaHei" charset="-122"/>
                <a:cs typeface="Microsoft YaHei" charset="-122"/>
              </a:rPr>
              <a:t>果真如此吗？如果是真的话，为什么会是这样？</a:t>
            </a:r>
            <a:endParaRPr lang="en-US" altLang="zh-CN" sz="2800" dirty="0">
              <a:solidFill>
                <a:srgbClr val="AE062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4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Mark </a:t>
            </a:r>
            <a:r>
              <a:rPr lang="en-US" dirty="0" err="1" smtClean="0">
                <a:latin typeface="Calibri" charset="0"/>
                <a:ea typeface="Calibri" charset="0"/>
                <a:cs typeface="Calibri" charset="0"/>
              </a:rPr>
              <a:t>Granovetter</a:t>
            </a:r>
            <a:r>
              <a:rPr lang="zh-CN" altLang="en-US" dirty="0" smtClean="0"/>
              <a:t>的研究</a:t>
            </a:r>
            <a:endParaRPr lang="en-US" dirty="0"/>
          </a:p>
        </p:txBody>
      </p:sp>
      <p:sp>
        <p:nvSpPr>
          <p:cNvPr id="3" name="Content Placeholder 2"/>
          <p:cNvSpPr>
            <a:spLocks noGrp="1"/>
          </p:cNvSpPr>
          <p:nvPr>
            <p:ph idx="1"/>
          </p:nvPr>
        </p:nvSpPr>
        <p:spPr>
          <a:xfrm>
            <a:off x="457199" y="819150"/>
            <a:ext cx="8451273" cy="1785505"/>
          </a:xfrm>
        </p:spPr>
        <p:txBody>
          <a:bodyPr/>
          <a:lstStyle/>
          <a:p>
            <a:r>
              <a:rPr lang="zh-CN" altLang="en-US" dirty="0" smtClean="0"/>
              <a:t>上世纪</a:t>
            </a:r>
            <a:r>
              <a:rPr lang="en-US" altLang="zh-CN" dirty="0" smtClean="0"/>
              <a:t>60</a:t>
            </a:r>
            <a:r>
              <a:rPr lang="zh-CN" altLang="en-US" dirty="0" smtClean="0"/>
              <a:t>年代末，</a:t>
            </a:r>
            <a:r>
              <a:rPr lang="en-US" altLang="zh-CN" dirty="0"/>
              <a:t>Mark </a:t>
            </a:r>
            <a:r>
              <a:rPr lang="en-US" altLang="zh-CN" dirty="0" err="1" smtClean="0"/>
              <a:t>Granovetter</a:t>
            </a:r>
            <a:r>
              <a:rPr lang="zh-CN" altLang="en-US" dirty="0" smtClean="0"/>
              <a:t>在做他博士论文研究</a:t>
            </a:r>
            <a:endParaRPr lang="en-US" altLang="zh-CN" dirty="0" smtClean="0"/>
          </a:p>
          <a:p>
            <a:pPr lvl="1"/>
            <a:r>
              <a:rPr lang="zh-CN" altLang="en-US" dirty="0" smtClean="0"/>
              <a:t>研究题目：人们是如何找到新的工作的</a:t>
            </a:r>
            <a:endParaRPr lang="en-US" altLang="zh-CN" dirty="0" smtClean="0"/>
          </a:p>
          <a:p>
            <a:pPr lvl="1"/>
            <a:r>
              <a:rPr lang="zh-CN" altLang="en-US" dirty="0" smtClean="0"/>
              <a:t>发现</a:t>
            </a:r>
            <a:r>
              <a:rPr lang="en-US" altLang="zh-CN" dirty="0" smtClean="0"/>
              <a:t>1</a:t>
            </a:r>
            <a:r>
              <a:rPr lang="zh-CN" altLang="en-US" dirty="0" smtClean="0"/>
              <a:t>：人们通常是通过人际关系获取了新工作的信息</a:t>
            </a:r>
            <a:endParaRPr lang="en-US" altLang="zh-CN" dirty="0" smtClean="0"/>
          </a:p>
          <a:p>
            <a:pPr lvl="1"/>
            <a:r>
              <a:rPr lang="zh-CN" altLang="en-US" dirty="0" smtClean="0"/>
              <a:t>发现</a:t>
            </a:r>
            <a:r>
              <a:rPr lang="en-US" altLang="zh-CN" dirty="0" smtClean="0"/>
              <a:t>2</a:t>
            </a:r>
            <a:r>
              <a:rPr lang="zh-CN" altLang="en-US" dirty="0" smtClean="0"/>
              <a:t>：获取新工作的人际关系通常是“点头之交”（</a:t>
            </a:r>
            <a:r>
              <a:rPr lang="en-US" altLang="zh-CN" dirty="0" smtClean="0">
                <a:latin typeface="Calibri" charset="0"/>
                <a:ea typeface="Calibri" charset="0"/>
                <a:cs typeface="Calibri" charset="0"/>
              </a:rPr>
              <a:t>casual</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acquaintances</a:t>
            </a:r>
            <a:r>
              <a:rPr lang="zh-CN" altLang="en-US" dirty="0" smtClean="0"/>
              <a:t>）而并非“亲密好友”（</a:t>
            </a:r>
            <a:r>
              <a:rPr lang="en-US" altLang="zh-CN" dirty="0">
                <a:latin typeface="Calibri" charset="0"/>
                <a:ea typeface="Calibri" charset="0"/>
                <a:cs typeface="Calibri" charset="0"/>
              </a:rPr>
              <a:t>close friends</a:t>
            </a:r>
            <a:r>
              <a:rPr lang="zh-CN" altLang="en-US" dirty="0" smtClean="0"/>
              <a:t>）</a:t>
            </a:r>
            <a:endParaRPr lang="en-US" altLang="zh-CN" dirty="0" smtClean="0"/>
          </a:p>
          <a:p>
            <a:pPr lvl="1"/>
            <a:endParaRPr lang="en-US" dirty="0" smtClean="0"/>
          </a:p>
        </p:txBody>
      </p:sp>
      <p:sp>
        <p:nvSpPr>
          <p:cNvPr id="5" name="Rectangle 4"/>
          <p:cNvSpPr/>
          <p:nvPr/>
        </p:nvSpPr>
        <p:spPr>
          <a:xfrm>
            <a:off x="457199" y="2787650"/>
            <a:ext cx="5153891" cy="1009507"/>
          </a:xfrm>
          <a:prstGeom prst="rect">
            <a:avLst/>
          </a:prstGeom>
        </p:spPr>
        <p:txBody>
          <a:bodyPr wrap="square">
            <a:spAutoFit/>
          </a:bodyPr>
          <a:lstStyle/>
          <a:p>
            <a:pPr marL="342900" indent="-342900">
              <a:spcBef>
                <a:spcPct val="20000"/>
              </a:spcBef>
              <a:buFont typeface="Arial" pitchFamily="34" charset="0"/>
              <a:buChar char="•"/>
            </a:pPr>
            <a:r>
              <a:rPr lang="zh-CN" altLang="en-US" sz="2000" dirty="0">
                <a:latin typeface="微软雅黑" panose="020B0503020204020204" pitchFamily="34" charset="-122"/>
                <a:ea typeface="微软雅黑" panose="020B0503020204020204" pitchFamily="34" charset="-122"/>
              </a:rPr>
              <a:t>这个发现很让人惊讶</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一般认为，亲密好友对你的帮助应该大于点头之交的熟人。</a:t>
            </a:r>
            <a:endParaRPr lang="en-US" altLang="zh-CN" dirty="0">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425" y="2202871"/>
            <a:ext cx="2580409" cy="2580409"/>
          </a:xfrm>
          <a:prstGeom prst="rect">
            <a:avLst/>
          </a:prstGeom>
        </p:spPr>
      </p:pic>
      <p:sp>
        <p:nvSpPr>
          <p:cNvPr id="7" name="Rectangle 6"/>
          <p:cNvSpPr/>
          <p:nvPr/>
        </p:nvSpPr>
        <p:spPr>
          <a:xfrm>
            <a:off x="1522253" y="3980152"/>
            <a:ext cx="3974534" cy="523220"/>
          </a:xfrm>
          <a:prstGeom prst="rect">
            <a:avLst/>
          </a:prstGeom>
        </p:spPr>
        <p:txBody>
          <a:bodyPr wrap="square">
            <a:spAutoFit/>
          </a:bodyPr>
          <a:lstStyle/>
          <a:p>
            <a:pPr algn="ctr">
              <a:spcBef>
                <a:spcPct val="20000"/>
              </a:spcBef>
            </a:pPr>
            <a:r>
              <a:rPr lang="zh-CN" altLang="en-US" sz="2800" smtClean="0">
                <a:solidFill>
                  <a:srgbClr val="AE0627"/>
                </a:solidFill>
                <a:latin typeface="Microsoft YaHei" charset="-122"/>
                <a:ea typeface="Microsoft YaHei" charset="-122"/>
                <a:cs typeface="Microsoft YaHei" charset="-122"/>
              </a:rPr>
              <a:t>为什么？</a:t>
            </a:r>
            <a:endParaRPr lang="en-US" altLang="zh-CN" sz="2800" dirty="0">
              <a:solidFill>
                <a:srgbClr val="AE062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2077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三元闭包（</a:t>
            </a:r>
            <a:r>
              <a:rPr lang="en-US" altLang="zh-CN" dirty="0">
                <a:latin typeface="Calibri" charset="0"/>
                <a:ea typeface="Calibri" charset="0"/>
                <a:cs typeface="Calibri" charset="0"/>
              </a:rPr>
              <a:t>Triadic Closure</a:t>
            </a:r>
            <a:r>
              <a:rPr lang="zh-CN" altLang="en-US" dirty="0" smtClean="0"/>
              <a:t>）</a:t>
            </a:r>
            <a:endParaRPr lang="en-US" dirty="0"/>
          </a:p>
        </p:txBody>
      </p:sp>
      <p:sp>
        <p:nvSpPr>
          <p:cNvPr id="3" name="Content Placeholder 2"/>
          <p:cNvSpPr>
            <a:spLocks noGrp="1"/>
          </p:cNvSpPr>
          <p:nvPr>
            <p:ph idx="1"/>
          </p:nvPr>
        </p:nvSpPr>
        <p:spPr/>
        <p:txBody>
          <a:bodyPr/>
          <a:lstStyle/>
          <a:p>
            <a:r>
              <a:rPr lang="zh-CN" altLang="en-US" dirty="0" smtClean="0"/>
              <a:t>三元闭包（</a:t>
            </a:r>
            <a:r>
              <a:rPr lang="en-US" altLang="zh-CN" dirty="0" smtClean="0"/>
              <a:t>Triadic</a:t>
            </a:r>
            <a:r>
              <a:rPr lang="zh-CN" altLang="en-US" dirty="0" smtClean="0"/>
              <a:t> </a:t>
            </a:r>
            <a:r>
              <a:rPr lang="en-US" altLang="zh-CN" dirty="0" smtClean="0"/>
              <a:t>Closure</a:t>
            </a:r>
            <a:r>
              <a:rPr lang="zh-CN" altLang="en-US" dirty="0" smtClean="0"/>
              <a:t>）</a:t>
            </a:r>
            <a:endParaRPr lang="en-US" altLang="zh-CN" dirty="0" smtClean="0"/>
          </a:p>
          <a:p>
            <a:pPr lvl="1"/>
            <a:r>
              <a:rPr lang="zh-CN" altLang="en-US" dirty="0" smtClean="0"/>
              <a:t>如果两个人在网络中有共同的好友，他们成为好友的几率也会提升</a:t>
            </a:r>
            <a:endParaRPr lang="en-US" altLang="zh-CN" dirty="0" smtClean="0"/>
          </a:p>
          <a:p>
            <a:endParaRPr lang="en-US" altLang="zh-CN" dirty="0" smtClean="0"/>
          </a:p>
          <a:p>
            <a:r>
              <a:rPr lang="zh-CN" altLang="en-US" dirty="0" smtClean="0"/>
              <a:t>几点原因：如果</a:t>
            </a:r>
            <a:r>
              <a:rPr lang="en-US" altLang="zh-CN" dirty="0" smtClean="0"/>
              <a:t>B</a:t>
            </a:r>
            <a:r>
              <a:rPr lang="zh-CN" altLang="en-US" dirty="0" smtClean="0"/>
              <a:t>和</a:t>
            </a:r>
            <a:r>
              <a:rPr lang="en-US" altLang="zh-CN" dirty="0" smtClean="0"/>
              <a:t>C</a:t>
            </a:r>
            <a:r>
              <a:rPr lang="zh-CN" altLang="en-US" dirty="0" smtClean="0"/>
              <a:t>都有共同的好友</a:t>
            </a:r>
            <a:r>
              <a:rPr lang="en-US" altLang="zh-CN" dirty="0" smtClean="0"/>
              <a:t>A</a:t>
            </a:r>
            <a:r>
              <a:rPr lang="zh-CN" altLang="en-US" dirty="0" smtClean="0"/>
              <a:t>，那么</a:t>
            </a:r>
            <a:endParaRPr lang="en-US" altLang="zh-CN" dirty="0" smtClean="0"/>
          </a:p>
          <a:p>
            <a:pPr lvl="1"/>
            <a:r>
              <a:rPr lang="en-US" altLang="zh-CN" dirty="0" smtClean="0"/>
              <a:t>B</a:t>
            </a:r>
            <a:r>
              <a:rPr lang="zh-CN" altLang="en-US" dirty="0" smtClean="0"/>
              <a:t>更有可能遇到</a:t>
            </a:r>
            <a:r>
              <a:rPr lang="en-US" altLang="zh-CN" dirty="0" smtClean="0"/>
              <a:t>C——</a:t>
            </a:r>
            <a:r>
              <a:rPr lang="zh-CN" altLang="en-US" dirty="0" smtClean="0"/>
              <a:t>因为他们都与</a:t>
            </a:r>
            <a:r>
              <a:rPr lang="en-US" altLang="zh-CN" dirty="0" smtClean="0"/>
              <a:t>A</a:t>
            </a:r>
            <a:r>
              <a:rPr lang="zh-CN" altLang="en-US" dirty="0" smtClean="0"/>
              <a:t>有交集</a:t>
            </a:r>
            <a:endParaRPr lang="en-US" altLang="zh-CN" dirty="0" smtClean="0"/>
          </a:p>
          <a:p>
            <a:pPr lvl="1"/>
            <a:r>
              <a:rPr lang="en-US" altLang="zh-CN" dirty="0" smtClean="0"/>
              <a:t>B</a:t>
            </a:r>
            <a:r>
              <a:rPr lang="zh-CN" altLang="en-US" dirty="0" smtClean="0"/>
              <a:t>和</a:t>
            </a:r>
            <a:r>
              <a:rPr lang="en-US" altLang="zh-CN" dirty="0" smtClean="0"/>
              <a:t>C</a:t>
            </a:r>
            <a:r>
              <a:rPr lang="zh-CN" altLang="en-US" dirty="0" smtClean="0"/>
              <a:t>更有可能互相信任</a:t>
            </a:r>
            <a:r>
              <a:rPr lang="en-US" altLang="zh-CN" dirty="0" smtClean="0"/>
              <a:t>——</a:t>
            </a:r>
            <a:r>
              <a:rPr lang="zh-CN" altLang="en-US" dirty="0" smtClean="0"/>
              <a:t>因为他们有共同的好友</a:t>
            </a:r>
            <a:endParaRPr lang="en-US" altLang="zh-CN" dirty="0" smtClean="0"/>
          </a:p>
          <a:p>
            <a:pPr lvl="1"/>
            <a:r>
              <a:rPr lang="en-US" altLang="zh-CN" dirty="0" smtClean="0"/>
              <a:t>A</a:t>
            </a:r>
            <a:r>
              <a:rPr lang="zh-CN" altLang="en-US" dirty="0" smtClean="0"/>
              <a:t>更有可能介绍</a:t>
            </a:r>
            <a:r>
              <a:rPr lang="en-US" altLang="zh-CN" dirty="0" smtClean="0"/>
              <a:t>B</a:t>
            </a:r>
            <a:r>
              <a:rPr lang="zh-CN" altLang="en-US" dirty="0" smtClean="0"/>
              <a:t>和</a:t>
            </a:r>
            <a:r>
              <a:rPr lang="en-US" altLang="zh-CN" dirty="0" smtClean="0"/>
              <a:t>C</a:t>
            </a:r>
            <a:r>
              <a:rPr lang="zh-CN" altLang="en-US" dirty="0" smtClean="0"/>
              <a:t>认识</a:t>
            </a:r>
            <a:endParaRPr lang="en-US" dirty="0"/>
          </a:p>
        </p:txBody>
      </p:sp>
    </p:spTree>
    <p:extLst>
      <p:ext uri="{BB962C8B-B14F-4D97-AF65-F5344CB8AC3E}">
        <p14:creationId xmlns:p14="http://schemas.microsoft.com/office/powerpoint/2010/main" val="201951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三元闭包（</a:t>
            </a:r>
            <a:r>
              <a:rPr lang="en-US" altLang="zh-CN" dirty="0">
                <a:latin typeface="Calibri" charset="0"/>
                <a:ea typeface="Calibri" charset="0"/>
                <a:cs typeface="Calibri" charset="0"/>
              </a:rPr>
              <a:t>Triadic Closure</a:t>
            </a:r>
            <a:r>
              <a:rPr lang="zh-CN" altLang="en-US" dirty="0" smtClean="0"/>
              <a:t>）</a:t>
            </a:r>
            <a:endParaRPr lang="en-US" dirty="0"/>
          </a:p>
        </p:txBody>
      </p:sp>
      <p:sp>
        <p:nvSpPr>
          <p:cNvPr id="3" name="Content Placeholder 2"/>
          <p:cNvSpPr>
            <a:spLocks noGrp="1"/>
          </p:cNvSpPr>
          <p:nvPr>
            <p:ph idx="1"/>
          </p:nvPr>
        </p:nvSpPr>
        <p:spPr>
          <a:xfrm>
            <a:off x="457200" y="819150"/>
            <a:ext cx="8229600" cy="1743941"/>
          </a:xfrm>
        </p:spPr>
        <p:txBody>
          <a:bodyPr/>
          <a:lstStyle/>
          <a:p>
            <a:r>
              <a:rPr lang="zh-CN" altLang="en-US" dirty="0" smtClean="0"/>
              <a:t>量化指标：</a:t>
            </a:r>
            <a:r>
              <a:rPr lang="en-US" altLang="zh-CN" dirty="0"/>
              <a:t>clustering </a:t>
            </a:r>
            <a:r>
              <a:rPr lang="en-US" altLang="zh-CN" dirty="0" smtClean="0"/>
              <a:t>coefficient</a:t>
            </a:r>
          </a:p>
          <a:p>
            <a:pPr lvl="1"/>
            <a:r>
              <a:rPr lang="zh-CN" altLang="en-US" dirty="0" smtClean="0"/>
              <a:t>节点</a:t>
            </a:r>
            <a:r>
              <a:rPr lang="en-US" altLang="zh-CN" dirty="0" smtClean="0"/>
              <a:t>A</a:t>
            </a:r>
            <a:r>
              <a:rPr lang="zh-CN" altLang="en-US" dirty="0" smtClean="0"/>
              <a:t>的</a:t>
            </a:r>
            <a:r>
              <a:rPr lang="en-US" altLang="zh-CN" dirty="0">
                <a:latin typeface="Calibri" charset="0"/>
                <a:ea typeface="Calibri" charset="0"/>
                <a:cs typeface="Calibri" charset="0"/>
              </a:rPr>
              <a:t>clustering </a:t>
            </a:r>
            <a:r>
              <a:rPr lang="en-US" altLang="zh-CN" dirty="0" smtClean="0">
                <a:latin typeface="Calibri" charset="0"/>
                <a:ea typeface="Calibri" charset="0"/>
                <a:cs typeface="Calibri" charset="0"/>
              </a:rPr>
              <a:t>coefficient</a:t>
            </a:r>
            <a:r>
              <a:rPr lang="zh-CN" altLang="en-US" dirty="0" smtClean="0"/>
              <a:t>是</a:t>
            </a:r>
            <a:r>
              <a:rPr lang="en-US" altLang="zh-CN" dirty="0" smtClean="0"/>
              <a:t>A</a:t>
            </a:r>
            <a:r>
              <a:rPr lang="zh-CN" altLang="en-US" dirty="0" smtClean="0"/>
              <a:t>任意两个邻居是好友的概率</a:t>
            </a:r>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043" y="1679283"/>
            <a:ext cx="2504955" cy="201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014" y="1679283"/>
            <a:ext cx="2470524" cy="2016000"/>
          </a:xfrm>
          <a:prstGeom prst="rect">
            <a:avLst/>
          </a:prstGeom>
        </p:spPr>
      </p:pic>
      <p:sp>
        <p:nvSpPr>
          <p:cNvPr id="6" name="Right Arrow 5"/>
          <p:cNvSpPr/>
          <p:nvPr/>
        </p:nvSpPr>
        <p:spPr>
          <a:xfrm>
            <a:off x="4301836" y="2458683"/>
            <a:ext cx="54032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0271" y="3814099"/>
            <a:ext cx="3220497" cy="369332"/>
          </a:xfrm>
          <a:prstGeom prst="rect">
            <a:avLst/>
          </a:prstGeom>
        </p:spPr>
        <p:txBody>
          <a:bodyPr wrap="none">
            <a:spAutoFit/>
          </a:bodyPr>
          <a:lstStyle/>
          <a:p>
            <a:r>
              <a:rPr lang="en-US" b="1" dirty="0">
                <a:solidFill>
                  <a:srgbClr val="0000FF"/>
                </a:solidFill>
                <a:latin typeface="Calibri" charset="0"/>
              </a:rPr>
              <a:t>clustering </a:t>
            </a:r>
            <a:r>
              <a:rPr lang="en-US" b="1" dirty="0" smtClean="0">
                <a:solidFill>
                  <a:srgbClr val="0000FF"/>
                </a:solidFill>
                <a:latin typeface="Calibri" charset="0"/>
              </a:rPr>
              <a:t>coefficient</a:t>
            </a:r>
            <a:r>
              <a:rPr lang="zh-CN" altLang="en-US" b="1" dirty="0" smtClean="0">
                <a:solidFill>
                  <a:srgbClr val="0000FF"/>
                </a:solidFill>
                <a:latin typeface="Calibri" charset="0"/>
              </a:rPr>
              <a:t> </a:t>
            </a:r>
            <a:r>
              <a:rPr lang="en-US" altLang="zh-CN" b="1" dirty="0" smtClean="0">
                <a:solidFill>
                  <a:srgbClr val="0000FF"/>
                </a:solidFill>
                <a:latin typeface="Calibri" charset="0"/>
              </a:rPr>
              <a:t>of</a:t>
            </a:r>
            <a:r>
              <a:rPr lang="zh-CN" altLang="en-US" b="1" dirty="0" smtClean="0">
                <a:solidFill>
                  <a:srgbClr val="0000FF"/>
                </a:solidFill>
                <a:latin typeface="Calibri" charset="0"/>
              </a:rPr>
              <a:t> </a:t>
            </a:r>
            <a:r>
              <a:rPr lang="en-US" altLang="zh-CN" b="1" dirty="0" smtClean="0">
                <a:solidFill>
                  <a:srgbClr val="0000FF"/>
                </a:solidFill>
                <a:latin typeface="Calibri" charset="0"/>
              </a:rPr>
              <a:t>A</a:t>
            </a:r>
            <a:r>
              <a:rPr lang="zh-CN" altLang="en-US" b="1" dirty="0" smtClean="0">
                <a:solidFill>
                  <a:srgbClr val="0000FF"/>
                </a:solidFill>
                <a:latin typeface="Calibri" charset="0"/>
              </a:rPr>
              <a:t> </a:t>
            </a:r>
            <a:r>
              <a:rPr lang="en-US" altLang="zh-CN" b="1" dirty="0" smtClean="0">
                <a:solidFill>
                  <a:srgbClr val="0000FF"/>
                </a:solidFill>
                <a:latin typeface="Calibri" charset="0"/>
              </a:rPr>
              <a:t>=</a:t>
            </a:r>
            <a:r>
              <a:rPr lang="zh-CN" altLang="en-US" b="1" dirty="0" smtClean="0">
                <a:solidFill>
                  <a:srgbClr val="0000FF"/>
                </a:solidFill>
                <a:latin typeface="Calibri" charset="0"/>
              </a:rPr>
              <a:t> </a:t>
            </a:r>
            <a:r>
              <a:rPr lang="en-US" altLang="zh-CN" b="1" dirty="0" smtClean="0">
                <a:solidFill>
                  <a:srgbClr val="0000FF"/>
                </a:solidFill>
                <a:latin typeface="Calibri" charset="0"/>
              </a:rPr>
              <a:t>1/6</a:t>
            </a:r>
            <a:r>
              <a:rPr lang="en-US" b="1" dirty="0" smtClean="0">
                <a:solidFill>
                  <a:srgbClr val="0000FF"/>
                </a:solidFill>
                <a:latin typeface="Calibri" charset="0"/>
              </a:rPr>
              <a:t> </a:t>
            </a:r>
            <a:endParaRPr lang="en-US" dirty="0">
              <a:effectLst/>
            </a:endParaRPr>
          </a:p>
        </p:txBody>
      </p:sp>
      <p:sp>
        <p:nvSpPr>
          <p:cNvPr id="8" name="Rectangle 7"/>
          <p:cNvSpPr/>
          <p:nvPr/>
        </p:nvSpPr>
        <p:spPr>
          <a:xfrm>
            <a:off x="4974027" y="3814099"/>
            <a:ext cx="3220497" cy="369332"/>
          </a:xfrm>
          <a:prstGeom prst="rect">
            <a:avLst/>
          </a:prstGeom>
        </p:spPr>
        <p:txBody>
          <a:bodyPr wrap="none">
            <a:spAutoFit/>
          </a:bodyPr>
          <a:lstStyle/>
          <a:p>
            <a:r>
              <a:rPr lang="en-US" b="1" dirty="0">
                <a:solidFill>
                  <a:srgbClr val="0000FF"/>
                </a:solidFill>
                <a:latin typeface="Calibri" charset="0"/>
              </a:rPr>
              <a:t>clustering </a:t>
            </a:r>
            <a:r>
              <a:rPr lang="en-US" b="1" dirty="0" smtClean="0">
                <a:solidFill>
                  <a:srgbClr val="0000FF"/>
                </a:solidFill>
                <a:latin typeface="Calibri" charset="0"/>
              </a:rPr>
              <a:t>coefficient</a:t>
            </a:r>
            <a:r>
              <a:rPr lang="zh-CN" altLang="en-US" b="1" dirty="0" smtClean="0">
                <a:solidFill>
                  <a:srgbClr val="0000FF"/>
                </a:solidFill>
                <a:latin typeface="Calibri" charset="0"/>
              </a:rPr>
              <a:t> </a:t>
            </a:r>
            <a:r>
              <a:rPr lang="en-US" altLang="zh-CN" b="1" dirty="0" smtClean="0">
                <a:solidFill>
                  <a:srgbClr val="0000FF"/>
                </a:solidFill>
                <a:latin typeface="Calibri" charset="0"/>
              </a:rPr>
              <a:t>of</a:t>
            </a:r>
            <a:r>
              <a:rPr lang="zh-CN" altLang="en-US" b="1" dirty="0" smtClean="0">
                <a:solidFill>
                  <a:srgbClr val="0000FF"/>
                </a:solidFill>
                <a:latin typeface="Calibri" charset="0"/>
              </a:rPr>
              <a:t> </a:t>
            </a:r>
            <a:r>
              <a:rPr lang="en-US" altLang="zh-CN" b="1" dirty="0" smtClean="0">
                <a:solidFill>
                  <a:srgbClr val="0000FF"/>
                </a:solidFill>
                <a:latin typeface="Calibri" charset="0"/>
              </a:rPr>
              <a:t>A</a:t>
            </a:r>
            <a:r>
              <a:rPr lang="zh-CN" altLang="en-US" b="1" dirty="0" smtClean="0">
                <a:solidFill>
                  <a:srgbClr val="0000FF"/>
                </a:solidFill>
                <a:latin typeface="Calibri" charset="0"/>
              </a:rPr>
              <a:t> </a:t>
            </a:r>
            <a:r>
              <a:rPr lang="en-US" altLang="zh-CN" b="1" dirty="0" smtClean="0">
                <a:solidFill>
                  <a:srgbClr val="0000FF"/>
                </a:solidFill>
                <a:latin typeface="Calibri" charset="0"/>
              </a:rPr>
              <a:t>=</a:t>
            </a:r>
            <a:r>
              <a:rPr lang="zh-CN" altLang="en-US" b="1" dirty="0" smtClean="0">
                <a:solidFill>
                  <a:srgbClr val="0000FF"/>
                </a:solidFill>
                <a:latin typeface="Calibri" charset="0"/>
              </a:rPr>
              <a:t> </a:t>
            </a:r>
            <a:r>
              <a:rPr lang="en-US" altLang="zh-CN" b="1" dirty="0" smtClean="0">
                <a:solidFill>
                  <a:srgbClr val="0000FF"/>
                </a:solidFill>
                <a:latin typeface="Calibri" charset="0"/>
              </a:rPr>
              <a:t>1/2</a:t>
            </a:r>
            <a:r>
              <a:rPr lang="en-US" b="1" dirty="0" smtClean="0">
                <a:solidFill>
                  <a:srgbClr val="0000FF"/>
                </a:solidFill>
                <a:latin typeface="Calibri" charset="0"/>
              </a:rPr>
              <a:t> </a:t>
            </a:r>
            <a:endParaRPr lang="en-US" dirty="0">
              <a:effectLst/>
            </a:endParaRPr>
          </a:p>
        </p:txBody>
      </p:sp>
      <p:sp>
        <p:nvSpPr>
          <p:cNvPr id="9" name="Rectangle 8"/>
          <p:cNvSpPr/>
          <p:nvPr/>
        </p:nvSpPr>
        <p:spPr>
          <a:xfrm>
            <a:off x="457200" y="4252706"/>
            <a:ext cx="8229600" cy="369332"/>
          </a:xfrm>
          <a:prstGeom prst="rect">
            <a:avLst/>
          </a:prstGeom>
        </p:spPr>
        <p:txBody>
          <a:bodyPr wrap="square">
            <a:spAutoFit/>
          </a:bodyPr>
          <a:lstStyle/>
          <a:p>
            <a:pPr marL="342900" indent="-342900">
              <a:spcBef>
                <a:spcPct val="20000"/>
              </a:spcBef>
              <a:buFont typeface="Arial" pitchFamily="34" charset="0"/>
              <a:buChar char="•"/>
            </a:pPr>
            <a:r>
              <a:rPr lang="en-US" altLang="zh-CN" dirty="0" smtClean="0">
                <a:latin typeface="微软雅黑" panose="020B0503020204020204" pitchFamily="34" charset="-122"/>
                <a:ea typeface="微软雅黑" panose="020B0503020204020204" pitchFamily="34" charset="-122"/>
              </a:rPr>
              <a:t>[</a:t>
            </a:r>
            <a:r>
              <a:rPr lang="en-US" b="1" dirty="0" err="1">
                <a:latin typeface="Calibri" charset="0"/>
                <a:ea typeface="Calibri" charset="0"/>
                <a:cs typeface="Calibri" charset="0"/>
              </a:rPr>
              <a:t>Bearman</a:t>
            </a:r>
            <a:r>
              <a:rPr lang="en-US" b="1" dirty="0">
                <a:latin typeface="Calibri" charset="0"/>
                <a:ea typeface="Calibri" charset="0"/>
                <a:cs typeface="Calibri" charset="0"/>
              </a:rPr>
              <a:t> and </a:t>
            </a:r>
            <a:r>
              <a:rPr lang="en-US" b="1" dirty="0" smtClean="0">
                <a:latin typeface="Calibri" charset="0"/>
                <a:ea typeface="Calibri" charset="0"/>
                <a:cs typeface="Calibri" charset="0"/>
              </a:rPr>
              <a:t>Moody</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青少年女孩调查：</a:t>
            </a:r>
            <a:r>
              <a:rPr lang="en-US" altLang="zh-CN" dirty="0" smtClean="0">
                <a:latin typeface="微软雅黑" panose="020B0503020204020204" pitchFamily="34" charset="-122"/>
                <a:ea typeface="微软雅黑" panose="020B0503020204020204" pitchFamily="34" charset="-122"/>
              </a:rPr>
              <a:t>clustering</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coefficient</a:t>
            </a:r>
            <a:r>
              <a:rPr lang="zh-CN" altLang="en-US" dirty="0" smtClean="0">
                <a:latin typeface="微软雅黑" panose="020B0503020204020204" pitchFamily="34" charset="-122"/>
                <a:ea typeface="微软雅黑" panose="020B0503020204020204" pitchFamily="34" charset="-122"/>
              </a:rPr>
              <a:t>越低越易自杀</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704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强关系 </a:t>
            </a:r>
            <a:r>
              <a:rPr lang="en-US" altLang="zh-CN" dirty="0"/>
              <a:t>vs.</a:t>
            </a:r>
            <a:r>
              <a:rPr lang="zh-CN" altLang="en-US" dirty="0"/>
              <a:t> 弱关系</a:t>
            </a:r>
            <a:endParaRPr lang="en-US" dirty="0"/>
          </a:p>
        </p:txBody>
      </p:sp>
      <p:sp>
        <p:nvSpPr>
          <p:cNvPr id="5" name="Content Placeholder 4"/>
          <p:cNvSpPr>
            <a:spLocks noGrp="1"/>
          </p:cNvSpPr>
          <p:nvPr>
            <p:ph idx="1"/>
          </p:nvPr>
        </p:nvSpPr>
        <p:spPr/>
        <p:txBody>
          <a:bodyPr/>
          <a:lstStyle/>
          <a:p>
            <a:r>
              <a:rPr lang="zh-CN" altLang="en-US" dirty="0" smtClean="0"/>
              <a:t>怎么解释下图中</a:t>
            </a:r>
            <a:r>
              <a:rPr lang="en-US" altLang="zh-CN" dirty="0" smtClean="0"/>
              <a:t>A</a:t>
            </a:r>
            <a:r>
              <a:rPr lang="zh-CN" altLang="en-US" dirty="0" smtClean="0"/>
              <a:t>和</a:t>
            </a:r>
            <a:r>
              <a:rPr lang="en-US" altLang="zh-CN" dirty="0" smtClean="0"/>
              <a:t>B</a:t>
            </a:r>
            <a:r>
              <a:rPr lang="zh-CN" altLang="en-US" dirty="0" smtClean="0"/>
              <a:t>之间的关系？</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57" y="1441077"/>
            <a:ext cx="6992561" cy="2888876"/>
          </a:xfrm>
          <a:prstGeom prst="rect">
            <a:avLst/>
          </a:prstGeom>
        </p:spPr>
      </p:pic>
    </p:spTree>
    <p:extLst>
      <p:ext uri="{BB962C8B-B14F-4D97-AF65-F5344CB8AC3E}">
        <p14:creationId xmlns:p14="http://schemas.microsoft.com/office/powerpoint/2010/main" val="92630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强关系 </a:t>
            </a:r>
            <a:r>
              <a:rPr lang="en-US" altLang="zh-CN" dirty="0"/>
              <a:t>vs.</a:t>
            </a:r>
            <a:r>
              <a:rPr lang="zh-CN" altLang="en-US" dirty="0"/>
              <a:t> 弱关系</a:t>
            </a:r>
            <a:endParaRPr lang="en-US" dirty="0"/>
          </a:p>
        </p:txBody>
      </p:sp>
      <p:sp>
        <p:nvSpPr>
          <p:cNvPr id="5" name="Content Placeholder 4"/>
          <p:cNvSpPr>
            <a:spLocks noGrp="1"/>
          </p:cNvSpPr>
          <p:nvPr>
            <p:ph idx="1"/>
          </p:nvPr>
        </p:nvSpPr>
        <p:spPr/>
        <p:txBody>
          <a:bodyPr/>
          <a:lstStyle/>
          <a:p>
            <a:r>
              <a:rPr lang="zh-CN" altLang="en-US" dirty="0" smtClean="0"/>
              <a:t>怎么解释下图中</a:t>
            </a:r>
            <a:r>
              <a:rPr lang="en-US" altLang="zh-CN" dirty="0" smtClean="0"/>
              <a:t>A</a:t>
            </a:r>
            <a:r>
              <a:rPr lang="zh-CN" altLang="en-US" dirty="0" smtClean="0"/>
              <a:t>和</a:t>
            </a:r>
            <a:r>
              <a:rPr lang="en-US" altLang="zh-CN" dirty="0" smtClean="0"/>
              <a:t>B</a:t>
            </a:r>
            <a:r>
              <a:rPr lang="zh-CN" altLang="en-US" dirty="0" smtClean="0"/>
              <a:t>之间的关系？</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57" y="1441077"/>
            <a:ext cx="6992561" cy="288887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985" r="15341"/>
          <a:stretch/>
        </p:blipFill>
        <p:spPr>
          <a:xfrm>
            <a:off x="1184834" y="1454524"/>
            <a:ext cx="1142905" cy="9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834" y="3261430"/>
            <a:ext cx="1127711" cy="9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48437" b="29396"/>
          <a:stretch/>
        </p:blipFill>
        <p:spPr>
          <a:xfrm>
            <a:off x="3052482" y="3261430"/>
            <a:ext cx="1218119" cy="9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3914" r="6577"/>
          <a:stretch/>
        </p:blipFill>
        <p:spPr>
          <a:xfrm>
            <a:off x="2947796" y="1454524"/>
            <a:ext cx="1322805" cy="9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39639" t="1" r="23914" b="49928"/>
          <a:stretch/>
        </p:blipFill>
        <p:spPr>
          <a:xfrm>
            <a:off x="4890658" y="1454524"/>
            <a:ext cx="1210236" cy="93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5885741" y="2623905"/>
            <a:ext cx="1436612" cy="523220"/>
          </a:xfrm>
          <a:prstGeom prst="rect">
            <a:avLst/>
          </a:prstGeom>
          <a:noFill/>
        </p:spPr>
        <p:txBody>
          <a:bodyPr wrap="none" rtlCol="0">
            <a:spAutoFit/>
          </a:bodyPr>
          <a:lstStyle/>
          <a:p>
            <a:r>
              <a:rPr lang="en-US" altLang="zh-CN" sz="2800" smtClean="0"/>
              <a:t>Wildings</a:t>
            </a:r>
            <a:endParaRPr lang="en-US" sz="2800"/>
          </a:p>
        </p:txBody>
      </p:sp>
    </p:spTree>
    <p:extLst>
      <p:ext uri="{BB962C8B-B14F-4D97-AF65-F5344CB8AC3E}">
        <p14:creationId xmlns:p14="http://schemas.microsoft.com/office/powerpoint/2010/main" val="1226722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2646878" cy="584775"/>
          </a:xfrm>
          <a:prstGeom prst="rect">
            <a:avLst/>
          </a:prstGeom>
          <a:noFill/>
        </p:spPr>
        <p:txBody>
          <a:bodyPr wrap="none" rtlCol="0">
            <a:spAutoFit/>
          </a:bodyPr>
          <a:lstStyle/>
          <a:p>
            <a:r>
              <a:rPr lang="zh-CN" altLang="en-US" sz="3200" dirty="0">
                <a:latin typeface="Microsoft YaHei" charset="-122"/>
                <a:ea typeface="Microsoft YaHei" charset="-122"/>
                <a:cs typeface="Microsoft YaHei" charset="-122"/>
              </a:rPr>
              <a:t>网络数据分析</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网络数据分析</a:t>
            </a:r>
            <a:endParaRPr lang="zh-CN" altLang="en-US"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29333" y="1222353"/>
            <a:ext cx="4615635" cy="2308324"/>
          </a:xfrm>
          <a:prstGeom prst="rect">
            <a:avLst/>
          </a:prstGeom>
          <a:noFill/>
        </p:spPr>
        <p:txBody>
          <a:bodyPr wrap="square" rtlCol="0">
            <a:spAutoFit/>
          </a:bodyPr>
          <a:lstStyle/>
          <a:p>
            <a:pPr>
              <a:lnSpc>
                <a:spcPct val="20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为什么用图对数据建模</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图论的基本概念</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How</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网络数据分析的基本内容</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dirty="0">
                <a:solidFill>
                  <a:srgbClr val="C00000"/>
                </a:solidFill>
                <a:latin typeface="微软雅黑" panose="020B0503020204020204" pitchFamily="34" charset="-122"/>
                <a:ea typeface="微软雅黑" panose="020B0503020204020204" pitchFamily="34" charset="-122"/>
              </a:rPr>
              <a:t>4.</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How</a:t>
            </a:r>
            <a:r>
              <a:rPr lang="zh-CN" altLang="en-US" dirty="0">
                <a:solidFill>
                  <a:srgbClr val="C00000"/>
                </a:solidFill>
                <a:latin typeface="微软雅黑" panose="020B0503020204020204" pitchFamily="34" charset="-122"/>
                <a:ea typeface="微软雅黑" panose="020B0503020204020204" pitchFamily="34" charset="-122"/>
              </a:rPr>
              <a:t> </a:t>
            </a:r>
            <a:r>
              <a:rPr lang="mr-IN"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 节点中心性（</a:t>
            </a:r>
            <a:r>
              <a:rPr lang="en-US" altLang="zh-CN" dirty="0">
                <a:solidFill>
                  <a:srgbClr val="C00000"/>
                </a:solidFill>
                <a:latin typeface="Calibri" panose="020F0502020204030204" pitchFamily="34" charset="0"/>
                <a:ea typeface="微软雅黑" panose="020B0503020204020204" pitchFamily="34" charset="-122"/>
                <a:cs typeface="Calibri" panose="020F0502020204030204" pitchFamily="34" charset="0"/>
              </a:rPr>
              <a:t>Centrality</a:t>
            </a:r>
            <a:r>
              <a:rPr lang="zh-CN" altLang="en-US" dirty="0">
                <a:solidFill>
                  <a:srgbClr val="C00000"/>
                </a:solidFill>
                <a:latin typeface="微软雅黑" panose="020B0503020204020204" pitchFamily="34" charset="-122"/>
                <a:ea typeface="微软雅黑" panose="020B0503020204020204" pitchFamily="34" charset="-122"/>
              </a:rPr>
              <a:t>）分析</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24" name="椭圆 23"/>
          <p:cNvSpPr/>
          <p:nvPr/>
        </p:nvSpPr>
        <p:spPr>
          <a:xfrm>
            <a:off x="3998959" y="14721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97236" y="25708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997236" y="311166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87448" y="20216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16498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我们考虑一个小例子</a:t>
            </a:r>
            <a:endParaRPr lang="en-US" dirty="0"/>
          </a:p>
        </p:txBody>
      </p:sp>
      <p:sp>
        <p:nvSpPr>
          <p:cNvPr id="3" name="Content Placeholder 2"/>
          <p:cNvSpPr>
            <a:spLocks noGrp="1"/>
          </p:cNvSpPr>
          <p:nvPr>
            <p:ph idx="1"/>
          </p:nvPr>
        </p:nvSpPr>
        <p:spPr>
          <a:xfrm>
            <a:off x="457200" y="819150"/>
            <a:ext cx="8229600" cy="3666140"/>
          </a:xfrm>
        </p:spPr>
        <p:txBody>
          <a:bodyPr>
            <a:normAutofit/>
          </a:bodyPr>
          <a:lstStyle/>
          <a:p>
            <a:r>
              <a:rPr lang="zh-CN" altLang="en-US" dirty="0"/>
              <a:t>演示示例</a:t>
            </a:r>
            <a:endParaRPr lang="en-US" altLang="zh-CN" dirty="0"/>
          </a:p>
          <a:p>
            <a:pPr lvl="1"/>
            <a:r>
              <a:rPr lang="zh-CN" altLang="en-US" dirty="0"/>
              <a:t>简化版的美国高中生恋爱关系图</a:t>
            </a:r>
            <a:endParaRPr lang="en-US" altLang="zh-CN" dirty="0"/>
          </a:p>
          <a:p>
            <a:pPr lvl="1"/>
            <a:endParaRPr lang="en-US" altLang="zh-CN" dirty="0"/>
          </a:p>
          <a:p>
            <a:endParaRPr lang="en-US" altLang="zh-C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85" y="1707284"/>
            <a:ext cx="2774731" cy="2778006"/>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741" y="1707284"/>
            <a:ext cx="3704009" cy="2778006"/>
          </a:xfrm>
          <a:prstGeom prst="rect">
            <a:avLst/>
          </a:prstGeom>
        </p:spPr>
      </p:pic>
      <p:sp>
        <p:nvSpPr>
          <p:cNvPr id="7" name="Right Arrow 6"/>
          <p:cNvSpPr/>
          <p:nvPr/>
        </p:nvSpPr>
        <p:spPr>
          <a:xfrm>
            <a:off x="4067501" y="2859804"/>
            <a:ext cx="772510" cy="472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文本框 10"/>
          <p:cNvSpPr txBox="1"/>
          <p:nvPr/>
        </p:nvSpPr>
        <p:spPr>
          <a:xfrm>
            <a:off x="3903991" y="2438669"/>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简化</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Slide Number Placeholder 4">
            <a:extLst>
              <a:ext uri="{FF2B5EF4-FFF2-40B4-BE49-F238E27FC236}">
                <a16:creationId xmlns:a16="http://schemas.microsoft.com/office/drawing/2014/main" xmlns="" id="{0F1B9215-1566-DE40-9E61-2A2F09CF55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86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分析准备</a:t>
            </a:r>
            <a:endParaRPr lang="en-US" dirty="0"/>
          </a:p>
        </p:txBody>
      </p:sp>
      <p:sp>
        <p:nvSpPr>
          <p:cNvPr id="3" name="Content Placeholder 2"/>
          <p:cNvSpPr>
            <a:spLocks noGrp="1"/>
          </p:cNvSpPr>
          <p:nvPr>
            <p:ph idx="1"/>
          </p:nvPr>
        </p:nvSpPr>
        <p:spPr/>
        <p:txBody>
          <a:bodyPr/>
          <a:lstStyle/>
          <a:p>
            <a:r>
              <a:rPr lang="zh-CN" altLang="en-US" dirty="0"/>
              <a:t>步骤</a:t>
            </a:r>
            <a:r>
              <a:rPr lang="en-US" altLang="zh-CN" dirty="0"/>
              <a:t>1</a:t>
            </a:r>
            <a:r>
              <a:rPr lang="zh-CN" altLang="en-US" dirty="0"/>
              <a:t>：生成简化版的美国高中生恋爱关系图</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702" y="1299123"/>
            <a:ext cx="3364381" cy="2523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xmlns="" id="{29E8AB0D-13B7-3E43-A147-551306C37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73" y="1343748"/>
            <a:ext cx="5188716" cy="3067614"/>
          </a:xfrm>
          <a:prstGeom prst="rect">
            <a:avLst/>
          </a:prstGeom>
        </p:spPr>
      </p:pic>
      <p:sp>
        <p:nvSpPr>
          <p:cNvPr id="5" name="Slide Number Placeholder 4">
            <a:extLst>
              <a:ext uri="{FF2B5EF4-FFF2-40B4-BE49-F238E27FC236}">
                <a16:creationId xmlns:a16="http://schemas.microsoft.com/office/drawing/2014/main" xmlns="" id="{04F195AD-1034-2D45-A97F-CE14CB60CE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045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6C485-48FC-8241-8CA1-17DA26233017}"/>
              </a:ext>
            </a:extLst>
          </p:cNvPr>
          <p:cNvSpPr>
            <a:spLocks noGrp="1"/>
          </p:cNvSpPr>
          <p:nvPr>
            <p:ph type="title"/>
          </p:nvPr>
        </p:nvSpPr>
        <p:spPr/>
        <p:txBody>
          <a:bodyPr/>
          <a:lstStyle/>
          <a:p>
            <a:r>
              <a:rPr lang="zh-CN" altLang="en-US" dirty="0">
                <a:latin typeface="Calibri" panose="020F0502020204030204" pitchFamily="34" charset="0"/>
                <a:cs typeface="Calibri" panose="020F0502020204030204" pitchFamily="34" charset="0"/>
              </a:rPr>
              <a:t>从一次课堂点名说起</a:t>
            </a:r>
            <a:endParaRPr lang="en-US" dirty="0"/>
          </a:p>
        </p:txBody>
      </p:sp>
      <p:sp>
        <p:nvSpPr>
          <p:cNvPr id="3" name="Content Placeholder 2">
            <a:extLst>
              <a:ext uri="{FF2B5EF4-FFF2-40B4-BE49-F238E27FC236}">
                <a16:creationId xmlns:a16="http://schemas.microsoft.com/office/drawing/2014/main" xmlns="" id="{30608D34-8496-9140-BB2F-6C0D32D8490C}"/>
              </a:ext>
            </a:extLst>
          </p:cNvPr>
          <p:cNvSpPr>
            <a:spLocks noGrp="1"/>
          </p:cNvSpPr>
          <p:nvPr>
            <p:ph idx="1"/>
          </p:nvPr>
        </p:nvSpPr>
        <p:spPr>
          <a:xfrm>
            <a:off x="457200" y="819150"/>
            <a:ext cx="4788783" cy="3937000"/>
          </a:xfrm>
        </p:spPr>
        <p:txBody>
          <a:bodyPr>
            <a:normAutofit/>
          </a:bodyPr>
          <a:lstStyle/>
          <a:p>
            <a:r>
              <a:rPr lang="zh-CN" altLang="en-US" sz="2200" dirty="0"/>
              <a:t>一次特殊的课堂点名</a:t>
            </a:r>
          </a:p>
          <a:p>
            <a:endParaRPr lang="en-US" altLang="zh-CN" dirty="0"/>
          </a:p>
          <a:p>
            <a:r>
              <a:rPr lang="zh-CN" altLang="en-US" sz="2200" b="1" dirty="0"/>
              <a:t>你和你比较熟悉的同学</a:t>
            </a:r>
            <a:endParaRPr lang="en-US" altLang="zh-CN" sz="2200" b="1" dirty="0"/>
          </a:p>
          <a:p>
            <a:pPr lvl="1"/>
            <a:r>
              <a:rPr lang="zh-CN" altLang="en-US" sz="2000" dirty="0"/>
              <a:t>我们希望在点名的同时，对各位同学有更多的了解</a:t>
            </a:r>
            <a:endParaRPr lang="en-US" altLang="zh-CN" sz="2000" dirty="0"/>
          </a:p>
          <a:p>
            <a:pPr lvl="1"/>
            <a:endParaRPr lang="en-US" altLang="zh-CN" dirty="0"/>
          </a:p>
          <a:p>
            <a:pPr lvl="1"/>
            <a:r>
              <a:rPr lang="zh-CN" altLang="en-US" sz="2000" dirty="0"/>
              <a:t>请填写你的姓名</a:t>
            </a:r>
            <a:endParaRPr lang="en-US" altLang="zh-CN" sz="2000" dirty="0"/>
          </a:p>
          <a:p>
            <a:pPr lvl="1"/>
            <a:r>
              <a:rPr lang="zh-CN" altLang="en-US" sz="2000" dirty="0"/>
              <a:t>请在选课同学名单选择出</a:t>
            </a:r>
            <a:r>
              <a:rPr lang="zh-CN" altLang="en-US" sz="2000" dirty="0">
                <a:solidFill>
                  <a:srgbClr val="C00000"/>
                </a:solidFill>
              </a:rPr>
              <a:t>你比较熟悉的同学（不包括你自己）</a:t>
            </a:r>
            <a:endParaRPr lang="en-US" sz="2000"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xmlns="" id="{945D50C0-7C6F-0542-9366-F6888A031CE1}"/>
              </a:ext>
            </a:extLst>
          </p:cNvPr>
          <p:cNvSpPr>
            <a:spLocks noGrp="1"/>
          </p:cNvSpPr>
          <p:nvPr>
            <p:ph type="sldNum" sz="quarter" idx="12"/>
          </p:nvPr>
        </p:nvSpPr>
        <p:spPr/>
        <p:txBody>
          <a:bodyPr/>
          <a:lstStyle/>
          <a:p>
            <a:fld id="{E1BEBC7A-FD02-486B-81B5-A845787C689C}" type="slidenum">
              <a:rPr lang="zh-CN" altLang="en-US" smtClean="0"/>
              <a:t>5</a:t>
            </a:fld>
            <a:endParaRPr lang="zh-CN"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470" b="26293"/>
          <a:stretch/>
        </p:blipFill>
        <p:spPr>
          <a:xfrm>
            <a:off x="5245984" y="819150"/>
            <a:ext cx="2924621" cy="3941352"/>
          </a:xfrm>
          <a:prstGeom prst="rect">
            <a:avLst/>
          </a:prstGeom>
        </p:spPr>
      </p:pic>
    </p:spTree>
    <p:extLst>
      <p:ext uri="{BB962C8B-B14F-4D97-AF65-F5344CB8AC3E}">
        <p14:creationId xmlns:p14="http://schemas.microsoft.com/office/powerpoint/2010/main" val="11426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EA507B-D28D-7C45-A104-0F7AF0690D00}"/>
              </a:ext>
            </a:extLst>
          </p:cNvPr>
          <p:cNvSpPr>
            <a:spLocks noGrp="1"/>
          </p:cNvSpPr>
          <p:nvPr>
            <p:ph type="title"/>
          </p:nvPr>
        </p:nvSpPr>
        <p:spPr/>
        <p:txBody>
          <a:bodyPr/>
          <a:lstStyle/>
          <a:p>
            <a:r>
              <a:rPr lang="en-US" dirty="0" err="1"/>
              <a:t>Net</a:t>
            </a:r>
            <a:r>
              <a:rPr lang="en-US" altLang="zh-CN" dirty="0" err="1"/>
              <a:t>workX</a:t>
            </a:r>
            <a:r>
              <a:rPr lang="zh-CN" altLang="en-US" dirty="0"/>
              <a:t>函数讲解</a:t>
            </a:r>
            <a:endParaRPr lang="en-US" dirty="0"/>
          </a:p>
        </p:txBody>
      </p:sp>
      <p:sp>
        <p:nvSpPr>
          <p:cNvPr id="3" name="Content Placeholder 2">
            <a:extLst>
              <a:ext uri="{FF2B5EF4-FFF2-40B4-BE49-F238E27FC236}">
                <a16:creationId xmlns:a16="http://schemas.microsoft.com/office/drawing/2014/main" xmlns="" id="{63B1FB9A-4269-6442-8AFB-0017C8394CFA}"/>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xmlns="" id="{73574F80-6886-C846-87CA-7033987C7E50}"/>
              </a:ext>
            </a:extLst>
          </p:cNvPr>
          <p:cNvSpPr txBox="1">
            <a:spLocks/>
          </p:cNvSpPr>
          <p:nvPr/>
        </p:nvSpPr>
        <p:spPr>
          <a:xfrm>
            <a:off x="2219325" y="1085850"/>
            <a:ext cx="5624513" cy="36004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创建图结构</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添加节点</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61913"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2250"/>
              </a:spcBef>
              <a:spcAft>
                <a:spcPts val="0"/>
              </a:spcAft>
              <a:buClrTx/>
              <a:buSzTx/>
              <a:buFont typeface="Arial" pitchFamily="34" charset="0"/>
              <a:buChar char="•"/>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添加边</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Rectangle 4">
            <a:extLst>
              <a:ext uri="{FF2B5EF4-FFF2-40B4-BE49-F238E27FC236}">
                <a16:creationId xmlns:a16="http://schemas.microsoft.com/office/drawing/2014/main" xmlns="" id="{C3AA2E20-4D09-D945-9278-CF16C4F7D3CC}"/>
              </a:ext>
            </a:extLst>
          </p:cNvPr>
          <p:cNvSpPr/>
          <p:nvPr/>
        </p:nvSpPr>
        <p:spPr>
          <a:xfrm>
            <a:off x="2627784" y="1545636"/>
            <a:ext cx="3780420" cy="923330"/>
          </a:xfrm>
          <a:prstGeom prst="rect">
            <a:avLst/>
          </a:prstGeom>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uLnTx/>
                <a:uFillTx/>
                <a:latin typeface="Lato"/>
                <a:ea typeface="+mn-ea"/>
                <a:cs typeface="+mn-cs"/>
              </a:rPr>
              <a:t>&gt;&gt;&gt; G=</a:t>
            </a:r>
            <a:r>
              <a:rPr kumimoji="0" lang="en-US" sz="1350" b="0" i="0" u="none" strike="noStrike" kern="1200" cap="none" spc="0" normalizeH="0" baseline="0" noProof="0" dirty="0" err="1">
                <a:ln>
                  <a:noFill/>
                </a:ln>
                <a:solidFill>
                  <a:srgbClr val="333333"/>
                </a:solidFill>
                <a:effectLst/>
                <a:uLnTx/>
                <a:uFillTx/>
                <a:latin typeface="Lato"/>
                <a:ea typeface="+mn-ea"/>
                <a:cs typeface="+mn-cs"/>
              </a:rPr>
              <a:t>nx.Graph</a:t>
            </a:r>
            <a:r>
              <a:rPr kumimoji="0" lang="en-US" sz="1350" b="0" i="0" u="none" strike="noStrike" kern="1200" cap="none" spc="0" normalizeH="0" baseline="0" noProof="0" dirty="0">
                <a:ln>
                  <a:noFill/>
                </a:ln>
                <a:solidFill>
                  <a:srgbClr val="333333"/>
                </a:solidFill>
                <a:effectLst/>
                <a:uLnTx/>
                <a:uFillTx/>
                <a:latin typeface="Lato"/>
                <a:ea typeface="+mn-ea"/>
                <a:cs typeface="+mn-cs"/>
              </a:rPr>
              <a:t>() </a:t>
            </a:r>
            <a:r>
              <a:rPr kumimoji="0" lang="en-US" altLang="zh-CN"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 无向图</a:t>
            </a:r>
            <a:endParaRPr kumimoji="0" lang="en-US" sz="135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uLnTx/>
                <a:uFillTx/>
                <a:latin typeface="Lato"/>
                <a:ea typeface="+mn-ea"/>
                <a:cs typeface="+mn-cs"/>
              </a:rPr>
              <a:t>&gt;&gt;&gt; G=</a:t>
            </a:r>
            <a:r>
              <a:rPr kumimoji="0" lang="en-US" sz="1350" b="0" i="0" u="none" strike="noStrike" kern="1200" cap="none" spc="0" normalizeH="0" baseline="0" noProof="0" dirty="0" err="1">
                <a:ln>
                  <a:noFill/>
                </a:ln>
                <a:solidFill>
                  <a:srgbClr val="333333"/>
                </a:solidFill>
                <a:effectLst/>
                <a:uLnTx/>
                <a:uFillTx/>
                <a:latin typeface="Lato"/>
                <a:ea typeface="+mn-ea"/>
                <a:cs typeface="+mn-cs"/>
              </a:rPr>
              <a:t>nx.DiGraph</a:t>
            </a:r>
            <a:r>
              <a:rPr kumimoji="0" lang="en-US" sz="1350" b="0" i="0" u="none" strike="noStrike" kern="1200" cap="none" spc="0" normalizeH="0" baseline="0" noProof="0" dirty="0">
                <a:ln>
                  <a:noFill/>
                </a:ln>
                <a:solidFill>
                  <a:srgbClr val="333333"/>
                </a:solidFill>
                <a:effectLst/>
                <a:uLnTx/>
                <a:uFillTx/>
                <a:latin typeface="Lato"/>
                <a:ea typeface="+mn-ea"/>
                <a:cs typeface="+mn-cs"/>
              </a:rPr>
              <a:t>() </a:t>
            </a:r>
            <a:r>
              <a:rPr kumimoji="0" lang="en-US" altLang="zh-CN"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 有向图</a:t>
            </a:r>
            <a:endParaRPr kumimoji="0" lang="en-US" sz="135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uLnTx/>
                <a:uFillTx/>
                <a:latin typeface="Lato"/>
                <a:ea typeface="+mn-ea"/>
                <a:cs typeface="+mn-cs"/>
              </a:rPr>
              <a:t>&gt;&gt;&gt; G=</a:t>
            </a:r>
            <a:r>
              <a:rPr kumimoji="0" lang="en-US" sz="1350" b="0" i="0" u="none" strike="noStrike" kern="1200" cap="none" spc="0" normalizeH="0" baseline="0" noProof="0" dirty="0" err="1">
                <a:ln>
                  <a:noFill/>
                </a:ln>
                <a:solidFill>
                  <a:srgbClr val="333333"/>
                </a:solidFill>
                <a:effectLst/>
                <a:uLnTx/>
                <a:uFillTx/>
                <a:latin typeface="Lato"/>
                <a:ea typeface="+mn-ea"/>
                <a:cs typeface="+mn-cs"/>
              </a:rPr>
              <a:t>nx.MultiGraph</a:t>
            </a:r>
            <a:r>
              <a:rPr kumimoji="0" lang="en-US" sz="1350" b="0" i="0" u="none" strike="noStrike" kern="1200" cap="none" spc="0" normalizeH="0" baseline="0" noProof="0" dirty="0">
                <a:ln>
                  <a:noFill/>
                </a:ln>
                <a:solidFill>
                  <a:srgbClr val="333333"/>
                </a:solidFill>
                <a:effectLst/>
                <a:uLnTx/>
                <a:uFillTx/>
                <a:latin typeface="Lato"/>
                <a:ea typeface="+mn-ea"/>
                <a:cs typeface="+mn-cs"/>
              </a:rPr>
              <a:t>() </a:t>
            </a:r>
            <a:r>
              <a:rPr kumimoji="0" lang="en-US" altLang="zh-CN"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 无向多重图</a:t>
            </a:r>
            <a:endParaRPr kumimoji="0" lang="en-US" sz="135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uLnTx/>
                <a:uFillTx/>
                <a:latin typeface="Lato"/>
                <a:ea typeface="+mn-ea"/>
                <a:cs typeface="+mn-cs"/>
              </a:rPr>
              <a:t>&gt;&gt;&gt; G=</a:t>
            </a:r>
            <a:r>
              <a:rPr kumimoji="0" lang="en-US" sz="1350" b="0" i="0" u="none" strike="noStrike" kern="1200" cap="none" spc="0" normalizeH="0" baseline="0" noProof="0" dirty="0" err="1">
                <a:ln>
                  <a:noFill/>
                </a:ln>
                <a:solidFill>
                  <a:srgbClr val="333333"/>
                </a:solidFill>
                <a:effectLst/>
                <a:uLnTx/>
                <a:uFillTx/>
                <a:latin typeface="Lato"/>
                <a:ea typeface="+mn-ea"/>
                <a:cs typeface="+mn-cs"/>
              </a:rPr>
              <a:t>nx.MultiDiGraph</a:t>
            </a:r>
            <a:r>
              <a:rPr kumimoji="0" lang="en-US" sz="1350" b="0" i="0" u="none" strike="noStrike" kern="1200" cap="none" spc="0" normalizeH="0" baseline="0" noProof="0" dirty="0">
                <a:ln>
                  <a:noFill/>
                </a:ln>
                <a:solidFill>
                  <a:srgbClr val="333333"/>
                </a:solidFill>
                <a:effectLst/>
                <a:uLnTx/>
                <a:uFillTx/>
                <a:latin typeface="Lato"/>
                <a:ea typeface="+mn-ea"/>
                <a:cs typeface="+mn-cs"/>
              </a:rPr>
              <a:t>()</a:t>
            </a:r>
            <a:r>
              <a:rPr kumimoji="0" lang="zh-CN" altLang="en-US"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 </a:t>
            </a:r>
            <a:r>
              <a:rPr kumimoji="0" lang="en-US" altLang="zh-CN"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333333"/>
                </a:solidFill>
                <a:effectLst/>
                <a:uLnTx/>
                <a:uFillTx/>
                <a:latin typeface="Lato"/>
                <a:ea typeface="宋体" panose="02010600030101010101" pitchFamily="2" charset="-122"/>
                <a:cs typeface="+mn-cs"/>
              </a:rPr>
              <a:t> 有向多重图</a:t>
            </a:r>
            <a:endParaRPr kumimoji="0" lang="en-US" sz="1350" b="0" i="0" u="none" strike="noStrike" kern="1200" cap="none" spc="0" normalizeH="0" baseline="0" noProof="0" dirty="0">
              <a:ln>
                <a:noFill/>
              </a:ln>
              <a:solidFill>
                <a:srgbClr val="333333"/>
              </a:solidFill>
              <a:effectLst/>
              <a:uLnTx/>
              <a:uFillTx/>
              <a:latin typeface="Lato"/>
              <a:ea typeface="+mn-ea"/>
              <a:cs typeface="+mn-cs"/>
            </a:endParaRPr>
          </a:p>
        </p:txBody>
      </p:sp>
      <p:sp>
        <p:nvSpPr>
          <p:cNvPr id="6" name="Rectangle 5">
            <a:extLst>
              <a:ext uri="{FF2B5EF4-FFF2-40B4-BE49-F238E27FC236}">
                <a16:creationId xmlns:a16="http://schemas.microsoft.com/office/drawing/2014/main" xmlns="" id="{996D6FE9-528E-8E44-8E28-19D6B85BB2DB}"/>
              </a:ext>
            </a:extLst>
          </p:cNvPr>
          <p:cNvSpPr/>
          <p:nvPr/>
        </p:nvSpPr>
        <p:spPr>
          <a:xfrm>
            <a:off x="2627784" y="3057805"/>
            <a:ext cx="3780420" cy="507831"/>
          </a:xfrm>
          <a:prstGeom prst="rect">
            <a:avLst/>
          </a:prstGeom>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555555"/>
                </a:solidFill>
                <a:effectLst/>
                <a:uLnTx/>
                <a:uFillTx/>
                <a:latin typeface="Lato"/>
                <a:ea typeface="+mn-ea"/>
                <a:cs typeface="+mn-cs"/>
              </a:rPr>
              <a:t>&gt;&gt;&gt; </a:t>
            </a:r>
            <a:r>
              <a:rPr kumimoji="0" lang="en-US" sz="1350" b="0" i="0" u="none" strike="noStrike" kern="1200" cap="none" spc="0" normalizeH="0" baseline="0" noProof="0" dirty="0" err="1">
                <a:ln>
                  <a:noFill/>
                </a:ln>
                <a:solidFill>
                  <a:srgbClr val="333333"/>
                </a:solidFill>
                <a:effectLst/>
                <a:uLnTx/>
                <a:uFillTx/>
                <a:latin typeface="Lato"/>
                <a:ea typeface="+mn-ea"/>
                <a:cs typeface="+mn-cs"/>
              </a:rPr>
              <a:t>G</a:t>
            </a:r>
            <a:r>
              <a:rPr kumimoji="0" lang="en-US" sz="1350" b="1" i="0" u="none" strike="noStrike" kern="1200" cap="none" spc="0" normalizeH="0" baseline="0" noProof="0" dirty="0" err="1">
                <a:ln>
                  <a:noFill/>
                </a:ln>
                <a:solidFill>
                  <a:srgbClr val="404040"/>
                </a:solidFill>
                <a:effectLst/>
                <a:uLnTx/>
                <a:uFillTx/>
                <a:latin typeface="Lato"/>
                <a:ea typeface="+mn-ea"/>
                <a:cs typeface="+mn-cs"/>
              </a:rPr>
              <a:t>.</a:t>
            </a:r>
            <a:r>
              <a:rPr kumimoji="0" lang="en-US" sz="1350" b="0" i="0" u="none" strike="noStrike" kern="1200" cap="none" spc="0" normalizeH="0" baseline="0" noProof="0" dirty="0" err="1">
                <a:ln>
                  <a:noFill/>
                </a:ln>
                <a:solidFill>
                  <a:srgbClr val="333333"/>
                </a:solidFill>
                <a:effectLst/>
                <a:uLnTx/>
                <a:uFillTx/>
                <a:latin typeface="Lato"/>
                <a:ea typeface="+mn-ea"/>
                <a:cs typeface="+mn-cs"/>
              </a:rPr>
              <a:t>add_node</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1</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zh-CN" altLang="en-US"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 </a:t>
            </a:r>
            <a:r>
              <a:rPr kumimoji="0" lang="en-US" altLang="zh-CN"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 添加一个节点</a:t>
            </a:r>
            <a:r>
              <a:rPr kumimoji="0" lang="en-US" sz="1350" b="0" i="0" u="none" strike="noStrike" kern="1200" cap="none" spc="0" normalizeH="0" baseline="0" noProof="0" dirty="0">
                <a:ln>
                  <a:noFill/>
                </a:ln>
                <a:solidFill>
                  <a:srgbClr val="404040"/>
                </a:solidFill>
                <a:effectLst/>
                <a:uLnTx/>
                <a:uFillTx/>
                <a:latin typeface="Lat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555555"/>
                </a:solidFill>
                <a:effectLst/>
                <a:uLnTx/>
                <a:uFillTx/>
                <a:latin typeface="Lato"/>
                <a:ea typeface="+mn-ea"/>
                <a:cs typeface="+mn-cs"/>
              </a:rPr>
              <a:t>&gt;&gt;&gt; </a:t>
            </a:r>
            <a:r>
              <a:rPr kumimoji="0" lang="en-US" sz="1350" b="0" i="0" u="none" strike="noStrike" kern="1200" cap="none" spc="0" normalizeH="0" baseline="0" noProof="0" dirty="0" err="1">
                <a:ln>
                  <a:noFill/>
                </a:ln>
                <a:solidFill>
                  <a:srgbClr val="555555"/>
                </a:solidFill>
                <a:effectLst/>
                <a:uLnTx/>
                <a:uFillTx/>
                <a:latin typeface="Lato"/>
                <a:ea typeface="+mn-ea"/>
                <a:cs typeface="+mn-cs"/>
              </a:rPr>
              <a:t>G.add_nodes_from</a:t>
            </a:r>
            <a:r>
              <a:rPr kumimoji="0" lang="en-US" sz="1350" b="0" i="0" u="none" strike="noStrike" kern="1200" cap="none" spc="0" normalizeH="0" baseline="0" noProof="0" dirty="0">
                <a:ln>
                  <a:noFill/>
                </a:ln>
                <a:solidFill>
                  <a:srgbClr val="555555"/>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2</a:t>
            </a:r>
            <a:r>
              <a:rPr kumimoji="0" lang="en-US" sz="1350" b="0" i="0" u="none" strike="noStrike" kern="1200" cap="none" spc="0" normalizeH="0" baseline="0" noProof="0" dirty="0">
                <a:ln>
                  <a:noFill/>
                </a:ln>
                <a:solidFill>
                  <a:srgbClr val="555555"/>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3</a:t>
            </a:r>
            <a:r>
              <a:rPr kumimoji="0" lang="en-US" sz="1350" b="0" i="0" u="none" strike="noStrike" kern="1200" cap="none" spc="0" normalizeH="0" baseline="0" noProof="0" dirty="0">
                <a:ln>
                  <a:noFill/>
                </a:ln>
                <a:solidFill>
                  <a:srgbClr val="555555"/>
                </a:solidFill>
                <a:effectLst/>
                <a:uLnTx/>
                <a:uFillTx/>
                <a:latin typeface="Lato"/>
                <a:ea typeface="+mn-ea"/>
                <a:cs typeface="+mn-cs"/>
              </a:rPr>
              <a:t>]) </a:t>
            </a:r>
            <a:r>
              <a:rPr kumimoji="0" lang="zh-CN" altLang="en-US" sz="1350" b="0" i="0" u="none" strike="noStrike" kern="1200" cap="none" spc="0" normalizeH="0" baseline="0" noProof="0" dirty="0">
                <a:ln>
                  <a:noFill/>
                </a:ln>
                <a:solidFill>
                  <a:srgbClr val="555555"/>
                </a:solidFill>
                <a:effectLst/>
                <a:uLnTx/>
                <a:uFillTx/>
                <a:latin typeface="Lato"/>
                <a:ea typeface="宋体" panose="02010600030101010101" pitchFamily="2" charset="-122"/>
                <a:cs typeface="+mn-cs"/>
              </a:rPr>
              <a:t> </a:t>
            </a:r>
            <a:r>
              <a:rPr kumimoji="0" lang="en-US" altLang="zh-CN" sz="1350" b="0" i="0" u="none" strike="noStrike" kern="1200" cap="none" spc="0" normalizeH="0" baseline="0" noProof="0" dirty="0">
                <a:ln>
                  <a:noFill/>
                </a:ln>
                <a:solidFill>
                  <a:srgbClr val="555555"/>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555555"/>
                </a:solidFill>
                <a:effectLst/>
                <a:uLnTx/>
                <a:uFillTx/>
                <a:latin typeface="Lato"/>
                <a:ea typeface="宋体" panose="02010600030101010101" pitchFamily="2" charset="-122"/>
                <a:cs typeface="+mn-cs"/>
              </a:rPr>
              <a:t> 添加多个节点</a:t>
            </a: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xmlns="" id="{CED35BAC-1F74-8149-A76D-B1B80BF8B3A2}"/>
              </a:ext>
            </a:extLst>
          </p:cNvPr>
          <p:cNvSpPr/>
          <p:nvPr/>
        </p:nvSpPr>
        <p:spPr>
          <a:xfrm>
            <a:off x="2627784" y="4073276"/>
            <a:ext cx="3780420" cy="507831"/>
          </a:xfrm>
          <a:prstGeom prst="rect">
            <a:avLst/>
          </a:prstGeom>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555555"/>
                </a:solidFill>
                <a:effectLst/>
                <a:uLnTx/>
                <a:uFillTx/>
                <a:latin typeface="Lato"/>
                <a:ea typeface="+mn-ea"/>
                <a:cs typeface="+mn-cs"/>
              </a:rPr>
              <a:t>&gt;&gt;&gt; </a:t>
            </a:r>
            <a:r>
              <a:rPr kumimoji="0" lang="en-US" sz="1350" b="0" i="0" u="none" strike="noStrike" kern="1200" cap="none" spc="0" normalizeH="0" baseline="0" noProof="0" dirty="0" err="1">
                <a:ln>
                  <a:noFill/>
                </a:ln>
                <a:solidFill>
                  <a:srgbClr val="333333"/>
                </a:solidFill>
                <a:effectLst/>
                <a:uLnTx/>
                <a:uFillTx/>
                <a:latin typeface="Calibri"/>
                <a:ea typeface="+mn-ea"/>
                <a:cs typeface="+mn-cs"/>
              </a:rPr>
              <a:t>G</a:t>
            </a:r>
            <a:r>
              <a:rPr kumimoji="0" lang="en-US" sz="1350" b="1" i="0" u="none" strike="noStrike" kern="1200" cap="none" spc="0" normalizeH="0" baseline="0" noProof="0" dirty="0" err="1">
                <a:ln>
                  <a:noFill/>
                </a:ln>
                <a:solidFill>
                  <a:prstClr val="black"/>
                </a:solidFill>
                <a:effectLst/>
                <a:uLnTx/>
                <a:uFillTx/>
                <a:latin typeface="Calibri"/>
                <a:ea typeface="+mn-ea"/>
                <a:cs typeface="+mn-cs"/>
              </a:rPr>
              <a:t>.</a:t>
            </a:r>
            <a:r>
              <a:rPr kumimoji="0" lang="en-US" sz="1350" b="0" i="0" u="none" strike="noStrike" kern="1200" cap="none" spc="0" normalizeH="0" baseline="0" noProof="0" dirty="0" err="1">
                <a:ln>
                  <a:noFill/>
                </a:ln>
                <a:solidFill>
                  <a:srgbClr val="333333"/>
                </a:solidFill>
                <a:effectLst/>
                <a:uLnTx/>
                <a:uFillTx/>
                <a:latin typeface="Calibri"/>
                <a:ea typeface="+mn-ea"/>
                <a:cs typeface="+mn-cs"/>
              </a:rPr>
              <a:t>add_edge</a:t>
            </a:r>
            <a:r>
              <a:rPr kumimoji="0" lang="en-US" sz="1350" b="0" i="0" u="none" strike="noStrike" kern="1200" cap="none" spc="0" normalizeH="0" baseline="0" noProof="0" dirty="0">
                <a:ln>
                  <a:noFill/>
                </a:ln>
                <a:solidFill>
                  <a:prstClr val="black"/>
                </a:solidFill>
                <a:effectLst/>
                <a:uLnTx/>
                <a:uFillTx/>
                <a:latin typeface="Calibri"/>
                <a:ea typeface="+mn-ea"/>
                <a:cs typeface="+mn-cs"/>
              </a:rPr>
              <a:t>(</a:t>
            </a:r>
            <a:r>
              <a:rPr kumimoji="0" lang="en-US" sz="1350" b="0" i="0" u="none" strike="noStrike" kern="1200" cap="none" spc="0" normalizeH="0" baseline="0" noProof="0" dirty="0">
                <a:ln>
                  <a:noFill/>
                </a:ln>
                <a:solidFill>
                  <a:srgbClr val="009999"/>
                </a:solidFill>
                <a:effectLst/>
                <a:uLnTx/>
                <a:uFillTx/>
                <a:latin typeface="Calibri"/>
                <a:ea typeface="+mn-ea"/>
                <a:cs typeface="+mn-cs"/>
              </a:rPr>
              <a:t>1</a:t>
            </a:r>
            <a:r>
              <a:rPr kumimoji="0" lang="en-US" sz="1350" b="0" i="0" u="none" strike="noStrike" kern="1200" cap="none" spc="0" normalizeH="0" baseline="0" noProof="0" dirty="0">
                <a:ln>
                  <a:noFill/>
                </a:ln>
                <a:solidFill>
                  <a:prstClr val="black"/>
                </a:solidFill>
                <a:effectLst/>
                <a:uLnTx/>
                <a:uFillTx/>
                <a:latin typeface="Calibri"/>
                <a:ea typeface="+mn-ea"/>
                <a:cs typeface="+mn-cs"/>
              </a:rPr>
              <a:t>,</a:t>
            </a:r>
            <a:r>
              <a:rPr kumimoji="0" lang="en-US" sz="1350" b="0" i="0" u="none" strike="noStrike" kern="1200" cap="none" spc="0" normalizeH="0" baseline="0" noProof="0" dirty="0">
                <a:ln>
                  <a:noFill/>
                </a:ln>
                <a:solidFill>
                  <a:srgbClr val="009999"/>
                </a:solidFill>
                <a:effectLst/>
                <a:uLnTx/>
                <a:uFillTx/>
                <a:latin typeface="Calibri"/>
                <a:ea typeface="+mn-ea"/>
                <a:cs typeface="+mn-cs"/>
              </a:rPr>
              <a:t>2</a:t>
            </a:r>
            <a:r>
              <a:rPr kumimoji="0" lang="en-US" sz="1350" b="0" i="0" u="none" strike="noStrike" kern="1200" cap="none" spc="0" normalizeH="0" baseline="0" noProof="0" dirty="0">
                <a:ln>
                  <a:noFill/>
                </a:ln>
                <a:solidFill>
                  <a:prstClr val="black"/>
                </a:solidFill>
                <a:effectLst/>
                <a:uLnTx/>
                <a:uFillTx/>
                <a:latin typeface="Calibri"/>
                <a:ea typeface="+mn-ea"/>
                <a:cs typeface="+mn-cs"/>
              </a:rPr>
              <a:t>)</a:t>
            </a:r>
            <a:r>
              <a:rPr kumimoji="0" lang="zh-CN" altLang="en-US" sz="135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35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135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添加一条边</a:t>
            </a:r>
            <a:endParaRPr kumimoji="0" lang="en-US" sz="1350" b="0" i="0" u="none" strike="noStrike" kern="1200" cap="none" spc="0" normalizeH="0" baseline="0" noProof="0" dirty="0">
              <a:ln>
                <a:noFill/>
              </a:ln>
              <a:solidFill>
                <a:srgbClr val="555555"/>
              </a:solidFill>
              <a:effectLst/>
              <a:uLnTx/>
              <a:uFillTx/>
              <a:latin typeface="La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555555"/>
                </a:solidFill>
                <a:effectLst/>
                <a:uLnTx/>
                <a:uFillTx/>
                <a:latin typeface="Lato"/>
                <a:ea typeface="+mn-ea"/>
                <a:cs typeface="+mn-cs"/>
              </a:rPr>
              <a:t>&gt;&gt;&gt; </a:t>
            </a:r>
            <a:r>
              <a:rPr kumimoji="0" lang="en-US" sz="1350" b="0" i="0" u="none" strike="noStrike" kern="1200" cap="none" spc="0" normalizeH="0" baseline="0" noProof="0" dirty="0" err="1">
                <a:ln>
                  <a:noFill/>
                </a:ln>
                <a:solidFill>
                  <a:srgbClr val="333333"/>
                </a:solidFill>
                <a:effectLst/>
                <a:uLnTx/>
                <a:uFillTx/>
                <a:latin typeface="Lato"/>
                <a:ea typeface="+mn-ea"/>
                <a:cs typeface="+mn-cs"/>
              </a:rPr>
              <a:t>G</a:t>
            </a:r>
            <a:r>
              <a:rPr kumimoji="0" lang="en-US" sz="1350" b="1" i="0" u="none" strike="noStrike" kern="1200" cap="none" spc="0" normalizeH="0" baseline="0" noProof="0" dirty="0" err="1">
                <a:ln>
                  <a:noFill/>
                </a:ln>
                <a:solidFill>
                  <a:srgbClr val="404040"/>
                </a:solidFill>
                <a:effectLst/>
                <a:uLnTx/>
                <a:uFillTx/>
                <a:latin typeface="Lato"/>
                <a:ea typeface="+mn-ea"/>
                <a:cs typeface="+mn-cs"/>
              </a:rPr>
              <a:t>.</a:t>
            </a:r>
            <a:r>
              <a:rPr kumimoji="0" lang="en-US" sz="1350" b="0" i="0" u="none" strike="noStrike" kern="1200" cap="none" spc="0" normalizeH="0" baseline="0" noProof="0" dirty="0" err="1">
                <a:ln>
                  <a:noFill/>
                </a:ln>
                <a:solidFill>
                  <a:srgbClr val="333333"/>
                </a:solidFill>
                <a:effectLst/>
                <a:uLnTx/>
                <a:uFillTx/>
                <a:latin typeface="Lato"/>
                <a:ea typeface="+mn-ea"/>
                <a:cs typeface="+mn-cs"/>
              </a:rPr>
              <a:t>add_edges_from</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1</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2</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1</a:t>
            </a:r>
            <a:r>
              <a:rPr kumimoji="0" lang="en-US" sz="1350" b="0" i="0" u="none" strike="noStrike" kern="1200" cap="none" spc="0" normalizeH="0" baseline="0" noProof="0" dirty="0">
                <a:ln>
                  <a:noFill/>
                </a:ln>
                <a:solidFill>
                  <a:srgbClr val="404040"/>
                </a:solidFill>
                <a:effectLst/>
                <a:uLnTx/>
                <a:uFillTx/>
                <a:latin typeface="Lato"/>
                <a:ea typeface="+mn-ea"/>
                <a:cs typeface="+mn-cs"/>
              </a:rPr>
              <a:t>,</a:t>
            </a:r>
            <a:r>
              <a:rPr kumimoji="0" lang="en-US" sz="1350" b="0" i="0" u="none" strike="noStrike" kern="1200" cap="none" spc="0" normalizeH="0" baseline="0" noProof="0" dirty="0">
                <a:ln>
                  <a:noFill/>
                </a:ln>
                <a:solidFill>
                  <a:srgbClr val="009999"/>
                </a:solidFill>
                <a:effectLst/>
                <a:uLnTx/>
                <a:uFillTx/>
                <a:latin typeface="Lato"/>
                <a:ea typeface="+mn-ea"/>
                <a:cs typeface="+mn-cs"/>
              </a:rPr>
              <a:t>3</a:t>
            </a:r>
            <a:r>
              <a:rPr kumimoji="0" lang="en-US" sz="1350" b="0" i="0" u="none" strike="noStrike" kern="1200" cap="none" spc="0" normalizeH="0" baseline="0" noProof="0" dirty="0">
                <a:ln>
                  <a:noFill/>
                </a:ln>
                <a:solidFill>
                  <a:srgbClr val="404040"/>
                </a:solidFill>
                <a:effectLst/>
                <a:uLnTx/>
                <a:uFillTx/>
                <a:latin typeface="Lato"/>
                <a:ea typeface="+mn-ea"/>
                <a:cs typeface="+mn-cs"/>
              </a:rPr>
              <a:t>)]) </a:t>
            </a:r>
            <a:r>
              <a:rPr kumimoji="0" lang="zh-CN" altLang="en-US"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 </a:t>
            </a:r>
            <a:r>
              <a:rPr kumimoji="0" lang="en-US" altLang="zh-CN"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a:t>
            </a:r>
            <a:r>
              <a:rPr kumimoji="0" lang="zh-CN" altLang="en-US" sz="1350" b="0" i="0" u="none" strike="noStrike" kern="1200" cap="none" spc="0" normalizeH="0" baseline="0" noProof="0" dirty="0">
                <a:ln>
                  <a:noFill/>
                </a:ln>
                <a:solidFill>
                  <a:srgbClr val="404040"/>
                </a:solidFill>
                <a:effectLst/>
                <a:uLnTx/>
                <a:uFillTx/>
                <a:latin typeface="Lato"/>
                <a:ea typeface="宋体" panose="02010600030101010101" pitchFamily="2" charset="-122"/>
                <a:cs typeface="+mn-cs"/>
              </a:rPr>
              <a:t> 添加多条边</a:t>
            </a:r>
            <a:endParaRPr kumimoji="0" lang="en-US" sz="1350" b="0" i="0" u="none" strike="noStrike" kern="1200" cap="none" spc="0" normalizeH="0" baseline="0" noProof="0" dirty="0">
              <a:ln>
                <a:noFill/>
              </a:ln>
              <a:solidFill>
                <a:srgbClr val="404040"/>
              </a:solidFill>
              <a:effectLst/>
              <a:uLnTx/>
              <a:uFillTx/>
              <a:latin typeface="Lato"/>
              <a:ea typeface="+mn-ea"/>
              <a:cs typeface="+mn-cs"/>
            </a:endParaRPr>
          </a:p>
        </p:txBody>
      </p:sp>
      <p:sp>
        <p:nvSpPr>
          <p:cNvPr id="8" name="Slide Number Placeholder 7">
            <a:extLst>
              <a:ext uri="{FF2B5EF4-FFF2-40B4-BE49-F238E27FC236}">
                <a16:creationId xmlns:a16="http://schemas.microsoft.com/office/drawing/2014/main" xmlns="" id="{EFDA3B4A-0A23-4C47-8606-376CA42056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626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FF20AB-1CAC-3B49-A8F7-F902D28CB40E}"/>
              </a:ext>
            </a:extLst>
          </p:cNvPr>
          <p:cNvSpPr>
            <a:spLocks noGrp="1"/>
          </p:cNvSpPr>
          <p:nvPr>
            <p:ph type="title"/>
          </p:nvPr>
        </p:nvSpPr>
        <p:spPr/>
        <p:txBody>
          <a:bodyPr/>
          <a:lstStyle/>
          <a:p>
            <a:r>
              <a:rPr lang="zh-CN" altLang="en-US" dirty="0"/>
              <a:t>简化版恋爱关系图的可视化</a:t>
            </a:r>
            <a:endParaRPr lang="en-US" dirty="0"/>
          </a:p>
        </p:txBody>
      </p:sp>
      <p:sp>
        <p:nvSpPr>
          <p:cNvPr id="4" name="Slide Number Placeholder 3">
            <a:extLst>
              <a:ext uri="{FF2B5EF4-FFF2-40B4-BE49-F238E27FC236}">
                <a16:creationId xmlns:a16="http://schemas.microsoft.com/office/drawing/2014/main" xmlns="" id="{86D794CF-28CE-9F4F-93B9-B6852325EF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5" name="Content Placeholder 4">
            <a:extLst>
              <a:ext uri="{FF2B5EF4-FFF2-40B4-BE49-F238E27FC236}">
                <a16:creationId xmlns:a16="http://schemas.microsoft.com/office/drawing/2014/main" xmlns="" id="{29239CF6-6BE8-AC40-B964-B0BB9D476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6024" y="819150"/>
            <a:ext cx="4311952" cy="3937000"/>
          </a:xfrm>
          <a:prstGeom prst="rect">
            <a:avLst/>
          </a:prstGeom>
        </p:spPr>
      </p:pic>
    </p:spTree>
    <p:extLst>
      <p:ext uri="{BB962C8B-B14F-4D97-AF65-F5344CB8AC3E}">
        <p14:creationId xmlns:p14="http://schemas.microsoft.com/office/powerpoint/2010/main" val="2490653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347F95-CFCA-4E4D-8E14-77E0162C62A4}"/>
              </a:ext>
            </a:extLst>
          </p:cNvPr>
          <p:cNvSpPr>
            <a:spLocks noGrp="1"/>
          </p:cNvSpPr>
          <p:nvPr>
            <p:ph type="title"/>
          </p:nvPr>
        </p:nvSpPr>
        <p:spPr/>
        <p:txBody>
          <a:bodyPr/>
          <a:lstStyle/>
          <a:p>
            <a:r>
              <a:rPr lang="zh-CN" altLang="en-US" dirty="0"/>
              <a:t>绘制节点热力图</a:t>
            </a:r>
            <a:endParaRPr lang="en-US" dirty="0"/>
          </a:p>
        </p:txBody>
      </p:sp>
      <p:sp>
        <p:nvSpPr>
          <p:cNvPr id="3" name="Content Placeholder 2">
            <a:extLst>
              <a:ext uri="{FF2B5EF4-FFF2-40B4-BE49-F238E27FC236}">
                <a16:creationId xmlns:a16="http://schemas.microsoft.com/office/drawing/2014/main" xmlns="" id="{B6E3BCB4-09D5-4F40-B138-8BE8C3454AE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4349F66F-88B3-FA40-916E-41D0A34ED0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5" name="Content Placeholder 6">
            <a:extLst>
              <a:ext uri="{FF2B5EF4-FFF2-40B4-BE49-F238E27FC236}">
                <a16:creationId xmlns:a16="http://schemas.microsoft.com/office/drawing/2014/main" xmlns="" id="{362E05CF-8FB0-D14C-84CD-98AADB03C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19150"/>
            <a:ext cx="7072442" cy="3847758"/>
          </a:xfrm>
          <a:prstGeom prst="rect">
            <a:avLst/>
          </a:prstGeom>
        </p:spPr>
      </p:pic>
      <p:sp>
        <p:nvSpPr>
          <p:cNvPr id="6" name="Rectangle 5">
            <a:extLst>
              <a:ext uri="{FF2B5EF4-FFF2-40B4-BE49-F238E27FC236}">
                <a16:creationId xmlns:a16="http://schemas.microsoft.com/office/drawing/2014/main" xmlns="" id="{5A702F5C-1916-A748-8F94-CE30F9A463FE}"/>
              </a:ext>
            </a:extLst>
          </p:cNvPr>
          <p:cNvSpPr/>
          <p:nvPr/>
        </p:nvSpPr>
        <p:spPr>
          <a:xfrm>
            <a:off x="929804" y="1215922"/>
            <a:ext cx="6179707" cy="1018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D92D44C2-9081-F74F-AD9F-634863AD7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544" y="2348855"/>
            <a:ext cx="2641651" cy="1981239"/>
          </a:xfrm>
          <a:prstGeom prst="rect">
            <a:avLst/>
          </a:prstGeom>
        </p:spPr>
      </p:pic>
    </p:spTree>
    <p:extLst>
      <p:ext uri="{BB962C8B-B14F-4D97-AF65-F5344CB8AC3E}">
        <p14:creationId xmlns:p14="http://schemas.microsoft.com/office/powerpoint/2010/main" val="24476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基于几何图形的度量方法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基本思想</a:t>
                </a:r>
                <a:endParaRPr lang="en-US" altLang="zh-CN" dirty="0"/>
              </a:p>
              <a:p>
                <a:pPr lvl="1"/>
                <a:r>
                  <a:rPr lang="zh-CN" altLang="en-US" dirty="0"/>
                  <a:t>节点</a:t>
                </a:r>
                <a14:m>
                  <m:oMath xmlns:m="http://schemas.openxmlformats.org/officeDocument/2006/math">
                    <m:r>
                      <a:rPr lang="en-US" altLang="zh-CN" i="1" dirty="0" smtClean="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t>是该节点到</a:t>
                </a:r>
                <a:r>
                  <a:rPr lang="zh-CN" altLang="en-US" dirty="0">
                    <a:solidFill>
                      <a:srgbClr val="C00000"/>
                    </a:solidFill>
                  </a:rPr>
                  <a:t>其它节点的距离</a:t>
                </a:r>
                <a:r>
                  <a:rPr lang="zh-CN" altLang="en-US" dirty="0"/>
                  <a:t>的函数</a:t>
                </a:r>
                <a:endParaRPr lang="en-US" altLang="zh-CN" dirty="0"/>
              </a:p>
              <a:p>
                <a:r>
                  <a:rPr lang="en-US" altLang="zh-CN" dirty="0">
                    <a:latin typeface="Calibri" charset="0"/>
                    <a:ea typeface="Calibri" charset="0"/>
                    <a:cs typeface="Calibri" charset="0"/>
                  </a:rPr>
                  <a:t>(In-)Degree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取决于它的度（如果是有向图，则为入度）</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即到节点</a:t>
                </a:r>
                <a14:m>
                  <m:oMath xmlns:m="http://schemas.openxmlformats.org/officeDocument/2006/math">
                    <m:r>
                      <a:rPr lang="en-US" altLang="zh-CN" i="1" dirty="0" smtClean="0">
                        <a:latin typeface="Cambria Math" charset="0"/>
                        <a:ea typeface="Microsoft YaHei" charset="-122"/>
                        <a:cs typeface="Microsoft YaHei" charset="-122"/>
                      </a:rPr>
                      <m:t>𝑣</m:t>
                    </m:r>
                  </m:oMath>
                </a14:m>
                <a:r>
                  <a:rPr lang="zh-CN" altLang="en-US" dirty="0">
                    <a:latin typeface="Microsoft YaHei" charset="-122"/>
                    <a:ea typeface="Microsoft YaHei" charset="-122"/>
                    <a:cs typeface="Microsoft YaHei" charset="-122"/>
                  </a:rPr>
                  <a:t>距离为</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的节点的个数</a:t>
                </a:r>
                <a:endParaRPr lang="en-US" altLang="zh-CN"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请计算右图中节点的</a:t>
                </a:r>
                <a:r>
                  <a:rPr lang="en-US" altLang="zh-CN" dirty="0">
                    <a:latin typeface="Calibri" charset="0"/>
                    <a:ea typeface="Calibri" charset="0"/>
                    <a:cs typeface="Calibri" charset="0"/>
                  </a:rPr>
                  <a:t>Degree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endParaRPr lang="en-US" dirty="0">
                  <a:latin typeface="Calibri" charset="0"/>
                  <a:ea typeface="Calibri" charset="0"/>
                  <a:cs typeface="Calibri"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67" t="-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949362" y="2574257"/>
                <a:ext cx="1798889" cy="6199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charset="0"/>
                              <a:cs typeface="+mn-cs"/>
                            </a:rPr>
                            <m:t>𝐷</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f>
                        <m:f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fPr>
                        <m:num>
                          <m:r>
                            <m:rPr>
                              <m:sty m:val="p"/>
                            </m:rPr>
                            <a:rPr kumimoji="0" lang="en-US" altLang="zh-CN" sz="1800" b="0" i="0" u="none" strike="noStrike" kern="1200" cap="none" spc="0" normalizeH="0" baseline="0" noProof="0">
                              <a:ln>
                                <a:noFill/>
                              </a:ln>
                              <a:solidFill>
                                <a:prstClr val="black"/>
                              </a:solidFill>
                              <a:effectLst/>
                              <a:uLnTx/>
                              <a:uFillTx/>
                              <a:latin typeface="Cambria Math" charset="0"/>
                              <a:cs typeface="+mn-cs"/>
                            </a:rPr>
                            <m:t>deg</m:t>
                          </m:r>
                          <m:r>
                            <a:rPr kumimoji="0" lang="en-US" altLang="zh-CN" sz="1800" b="0" i="0" u="none" strike="noStrike" kern="1200" cap="none" spc="0" normalizeH="0" baseline="0" noProof="0">
                              <a:ln>
                                <a:noFill/>
                              </a:ln>
                              <a:solidFill>
                                <a:prstClr val="black"/>
                              </a:solidFill>
                              <a:effectLst/>
                              <a:uLnTx/>
                              <a:uFillTx/>
                              <a:latin typeface="Cambria Math" charset="0"/>
                              <a:cs typeface="+mn-cs"/>
                            </a:rPr>
                            <m:t>⁡(</m:t>
                          </m:r>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r>
                            <a:rPr kumimoji="0" lang="en-US" altLang="zh-CN" sz="1800" b="0" i="0" u="none" strike="noStrike" kern="1200" cap="none" spc="0" normalizeH="0" baseline="0" noProof="0">
                              <a:ln>
                                <a:noFill/>
                              </a:ln>
                              <a:solidFill>
                                <a:prstClr val="black"/>
                              </a:solidFill>
                              <a:effectLst/>
                              <a:uLnTx/>
                              <a:uFillTx/>
                              <a:latin typeface="Cambria Math" charset="0"/>
                              <a:cs typeface="+mn-cs"/>
                            </a:rPr>
                            <m:t>)</m:t>
                          </m:r>
                        </m:num>
                        <m:den>
                          <m:r>
                            <a:rPr kumimoji="0" lang="en-US" altLang="zh-CN" sz="1800" b="0" i="1" u="none" strike="noStrike" kern="1200" cap="none" spc="0" normalizeH="0" baseline="0" noProof="0">
                              <a:ln>
                                <a:noFill/>
                              </a:ln>
                              <a:solidFill>
                                <a:prstClr val="black"/>
                              </a:solidFill>
                              <a:effectLst/>
                              <a:uLnTx/>
                              <a:uFillTx/>
                              <a:latin typeface="Cambria Math" charset="0"/>
                              <a:cs typeface="+mn-cs"/>
                            </a:rPr>
                            <m:t>𝑛</m:t>
                          </m:r>
                          <m:r>
                            <a:rPr kumimoji="0" lang="en-US" altLang="zh-CN" sz="1800" b="0" i="1" u="none" strike="noStrike" kern="1200" cap="none" spc="0" normalizeH="0" baseline="0" noProof="0">
                              <a:ln>
                                <a:noFill/>
                              </a:ln>
                              <a:solidFill>
                                <a:prstClr val="black"/>
                              </a:solidFill>
                              <a:effectLst/>
                              <a:uLnTx/>
                              <a:uFillTx/>
                              <a:latin typeface="Cambria Math" charset="0"/>
                              <a:cs typeface="+mn-cs"/>
                            </a:rPr>
                            <m:t>−</m:t>
                          </m:r>
                          <m:r>
                            <a:rPr kumimoji="0" lang="en-US" altLang="zh-CN" sz="1800" b="0" i="0" u="none" strike="noStrike" kern="1200" cap="none" spc="0" normalizeH="0" baseline="0" noProof="0">
                              <a:ln>
                                <a:noFill/>
                              </a:ln>
                              <a:solidFill>
                                <a:prstClr val="black"/>
                              </a:solidFill>
                              <a:effectLst/>
                              <a:uLnTx/>
                              <a:uFillTx/>
                              <a:latin typeface="Cambria Math" charset="0"/>
                              <a:cs typeface="+mn-cs"/>
                            </a:rPr>
                            <m:t>1</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1949362" y="2574257"/>
                <a:ext cx="1798889" cy="619913"/>
              </a:xfrm>
              <a:prstGeom prst="rect">
                <a:avLst/>
              </a:prstGeom>
              <a:blipFill rotWithShape="0">
                <a:blip r:embed="rId4"/>
                <a:stretch>
                  <a:fillRect/>
                </a:stretch>
              </a:blipFill>
            </p:spPr>
            <p:txBody>
              <a:bodyPr/>
              <a:lstStyle/>
              <a:p>
                <a:r>
                  <a:rPr lang="en-US">
                    <a:noFill/>
                  </a:rPr>
                  <a:t> </a:t>
                </a:r>
              </a:p>
            </p:txBody>
          </p:sp>
        </mc:Fallback>
      </mc:AlternateContent>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7961"/>
          <a:stretch/>
        </p:blipFill>
        <p:spPr>
          <a:xfrm>
            <a:off x="5636173" y="2372153"/>
            <a:ext cx="3369530" cy="2325971"/>
          </a:xfrm>
          <a:prstGeom prst="rect">
            <a:avLst/>
          </a:prstGeom>
        </p:spPr>
      </p:pic>
      <p:sp>
        <p:nvSpPr>
          <p:cNvPr id="6" name="Rectangle 5"/>
          <p:cNvSpPr/>
          <p:nvPr/>
        </p:nvSpPr>
        <p:spPr>
          <a:xfrm>
            <a:off x="760687" y="4171375"/>
            <a:ext cx="4572000" cy="584775"/>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 0.1, 1: 0.1, 2: 0.1, 3: 0.4, 4: 0.3, 5: 0.2, 6: 0.4,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sz="1600" b="0" i="0" u="none" strike="noStrike" kern="1200" cap="none" spc="0" normalizeH="0" baseline="0" noProof="0" dirty="0">
                <a:ln>
                  <a:noFill/>
                </a:ln>
                <a:solidFill>
                  <a:prstClr val="black"/>
                </a:solidFill>
                <a:effectLst/>
                <a:uLnTx/>
                <a:uFillTx/>
                <a:latin typeface="Calibri"/>
                <a:ea typeface="+mn-ea"/>
                <a:cs typeface="+mn-cs"/>
              </a:rPr>
              <a:t>7: 0.1, 8: 0.1, 9: 0.3, 10: 0.1}</a:t>
            </a:r>
          </a:p>
        </p:txBody>
      </p:sp>
      <p:sp>
        <p:nvSpPr>
          <p:cNvPr id="7" name="Rectangle 6"/>
          <p:cNvSpPr/>
          <p:nvPr/>
        </p:nvSpPr>
        <p:spPr>
          <a:xfrm>
            <a:off x="2890515" y="2985975"/>
            <a:ext cx="828000"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3759620" y="2924698"/>
            <a:ext cx="168736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为什么除以</a:t>
            </a:r>
            <a:r>
              <a:rPr kumimoji="0" lang="en-US" altLang="zh-CN" sz="16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n-1</a:t>
            </a:r>
            <a:r>
              <a:rPr kumimoji="0" lang="zh-CN" altLang="en-US" sz="16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a:t>
            </a:r>
            <a:endParaRPr kumimoji="0" lang="en-US" sz="1600" b="0" i="0" u="none" strike="noStrike" kern="1200" cap="none" spc="0" normalizeH="0" baseline="0" noProof="0" dirty="0">
              <a:ln>
                <a:noFill/>
              </a:ln>
              <a:solidFill>
                <a:srgbClr val="C00000"/>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xmlns="" id="{DDC2A67E-3FF5-3B44-9027-5BC5330CB8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10" name="Rectangle 9">
            <a:extLst>
              <a:ext uri="{FF2B5EF4-FFF2-40B4-BE49-F238E27FC236}">
                <a16:creationId xmlns:a16="http://schemas.microsoft.com/office/drawing/2014/main" xmlns="" id="{5AB094F6-731C-724B-ABD8-A0DD764CB726}"/>
              </a:ext>
            </a:extLst>
          </p:cNvPr>
          <p:cNvSpPr/>
          <p:nvPr/>
        </p:nvSpPr>
        <p:spPr>
          <a:xfrm>
            <a:off x="863513" y="3674970"/>
            <a:ext cx="458347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节点</a:t>
            </a:r>
            <a:r>
              <a:rPr kumimoji="0" lang="en-US" altLang="zh-CN"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6</a:t>
            </a: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的</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Degree</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Centrality</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0.36;</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B.</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0.4</a:t>
            </a:r>
            <a:endParaRPr kumimoji="0" lang="en-US" sz="28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xmlns="" id="{74E8C06C-41D3-EF4E-83BA-C08E0EE6BD89}"/>
              </a:ext>
            </a:extLst>
          </p:cNvPr>
          <p:cNvSpPr/>
          <p:nvPr/>
        </p:nvSpPr>
        <p:spPr>
          <a:xfrm>
            <a:off x="409574" y="3648155"/>
            <a:ext cx="6431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charset="0"/>
                <a:ea typeface="+mn-ea"/>
                <a:cs typeface="+mn-cs"/>
              </a:rPr>
              <a:t>🔔</a:t>
            </a:r>
            <a:r>
              <a:rPr kumimoji="0" lang="zh-CN" altLang="en-US" sz="2800" b="0" i="0" u="none" strike="noStrike" kern="1200" cap="none" spc="0" normalizeH="0" baseline="0" noProof="0" dirty="0">
                <a:ln>
                  <a:noFill/>
                </a:ln>
                <a:solidFill>
                  <a:srgbClr val="000000"/>
                </a:solidFill>
                <a:effectLst/>
                <a:uLnTx/>
                <a:uFillTx/>
                <a:latin typeface="Helvetica Neue" charset="0"/>
                <a:ea typeface="宋体" panose="02010600030101010101" pitchFamily="2" charset="-122"/>
                <a:cs typeface="+mn-cs"/>
              </a:rPr>
              <a:t> </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75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基于几何图形的度量方法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基本思想</a:t>
                </a:r>
                <a:endParaRPr lang="en-US" altLang="zh-CN" dirty="0"/>
              </a:p>
              <a:p>
                <a:pPr lvl="1"/>
                <a:r>
                  <a:rPr lang="zh-CN" altLang="en-US" dirty="0"/>
                  <a:t>节点</a:t>
                </a:r>
                <a14:m>
                  <m:oMath xmlns:m="http://schemas.openxmlformats.org/officeDocument/2006/math">
                    <m:r>
                      <a:rPr lang="en-US" altLang="zh-CN" i="1" dirty="0" smtClean="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t>是该节点到</a:t>
                </a:r>
                <a:r>
                  <a:rPr lang="zh-CN" altLang="en-US" dirty="0">
                    <a:solidFill>
                      <a:srgbClr val="C00000"/>
                    </a:solidFill>
                  </a:rPr>
                  <a:t>其它节点的距离</a:t>
                </a:r>
                <a:r>
                  <a:rPr lang="zh-CN" altLang="en-US" dirty="0"/>
                  <a:t>的函数</a:t>
                </a:r>
                <a:endParaRPr lang="en-US" altLang="zh-CN" dirty="0"/>
              </a:p>
              <a:p>
                <a:r>
                  <a:rPr lang="en-US" altLang="zh-CN" dirty="0">
                    <a:latin typeface="Calibri" charset="0"/>
                    <a:ea typeface="Calibri" charset="0"/>
                    <a:cs typeface="Calibri" charset="0"/>
                  </a:rPr>
                  <a:t>(In-)Degree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取决于它的度（如果是有向图，则为入度）</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即到节点</a:t>
                </a:r>
                <a14:m>
                  <m:oMath xmlns:m="http://schemas.openxmlformats.org/officeDocument/2006/math">
                    <m:r>
                      <a:rPr lang="en-US" altLang="zh-CN" i="1" dirty="0" smtClean="0">
                        <a:latin typeface="Cambria Math" charset="0"/>
                        <a:ea typeface="Microsoft YaHei" charset="-122"/>
                        <a:cs typeface="Microsoft YaHei" charset="-122"/>
                      </a:rPr>
                      <m:t>𝑣</m:t>
                    </m:r>
                  </m:oMath>
                </a14:m>
                <a:r>
                  <a:rPr lang="zh-CN" altLang="en-US" dirty="0">
                    <a:latin typeface="Microsoft YaHei" charset="-122"/>
                    <a:ea typeface="Microsoft YaHei" charset="-122"/>
                    <a:cs typeface="Microsoft YaHei" charset="-122"/>
                  </a:rPr>
                  <a:t>距离为</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的节点的个数</a:t>
                </a:r>
                <a:endParaRPr lang="en-US" altLang="zh-CN"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如何解释</a:t>
                </a:r>
                <a:r>
                  <a:rPr lang="en-US" altLang="zh-CN" dirty="0">
                    <a:latin typeface="Calibri" charset="0"/>
                    <a:ea typeface="Calibri" charset="0"/>
                    <a:cs typeface="Calibri" charset="0"/>
                  </a:rPr>
                  <a:t>Degree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恋爱网络：哥的情史很丰富 😒</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微博网络：大</a:t>
                </a:r>
                <a:r>
                  <a:rPr lang="en-US" altLang="zh-CN" dirty="0">
                    <a:latin typeface="Microsoft YaHei" charset="-122"/>
                    <a:ea typeface="Microsoft YaHei" charset="-122"/>
                    <a:cs typeface="Microsoft YaHei" charset="-122"/>
                  </a:rPr>
                  <a:t>V</a:t>
                </a:r>
                <a:endParaRPr lang="en-US"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67" t="-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949362" y="2574257"/>
                <a:ext cx="1798889" cy="6199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a:ln>
                                <a:noFill/>
                              </a:ln>
                              <a:solidFill>
                                <a:prstClr val="black"/>
                              </a:solidFill>
                              <a:effectLst/>
                              <a:uLnTx/>
                              <a:uFillTx/>
                              <a:latin typeface="Cambria Math" charset="0"/>
                              <a:cs typeface="+mn-cs"/>
                            </a:rPr>
                            <m:t>𝐷</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f>
                        <m:f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fPr>
                        <m:num>
                          <m:r>
                            <m:rPr>
                              <m:sty m:val="p"/>
                            </m:rPr>
                            <a:rPr kumimoji="0" lang="en-US" altLang="zh-CN" sz="1800" b="0" i="0" u="none" strike="noStrike" kern="1200" cap="none" spc="0" normalizeH="0" baseline="0" noProof="0">
                              <a:ln>
                                <a:noFill/>
                              </a:ln>
                              <a:solidFill>
                                <a:prstClr val="black"/>
                              </a:solidFill>
                              <a:effectLst/>
                              <a:uLnTx/>
                              <a:uFillTx/>
                              <a:latin typeface="Cambria Math" charset="0"/>
                              <a:cs typeface="+mn-cs"/>
                            </a:rPr>
                            <m:t>deg</m:t>
                          </m:r>
                          <m:r>
                            <a:rPr kumimoji="0" lang="en-US" altLang="zh-CN" sz="1800" b="0" i="0" u="none" strike="noStrike" kern="1200" cap="none" spc="0" normalizeH="0" baseline="0" noProof="0">
                              <a:ln>
                                <a:noFill/>
                              </a:ln>
                              <a:solidFill>
                                <a:prstClr val="black"/>
                              </a:solidFill>
                              <a:effectLst/>
                              <a:uLnTx/>
                              <a:uFillTx/>
                              <a:latin typeface="Cambria Math" charset="0"/>
                              <a:cs typeface="+mn-cs"/>
                            </a:rPr>
                            <m:t>⁡(</m:t>
                          </m:r>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r>
                            <a:rPr kumimoji="0" lang="en-US" altLang="zh-CN" sz="1800" b="0" i="0" u="none" strike="noStrike" kern="1200" cap="none" spc="0" normalizeH="0" baseline="0" noProof="0">
                              <a:ln>
                                <a:noFill/>
                              </a:ln>
                              <a:solidFill>
                                <a:prstClr val="black"/>
                              </a:solidFill>
                              <a:effectLst/>
                              <a:uLnTx/>
                              <a:uFillTx/>
                              <a:latin typeface="Cambria Math" charset="0"/>
                              <a:cs typeface="+mn-cs"/>
                            </a:rPr>
                            <m:t>)</m:t>
                          </m:r>
                        </m:num>
                        <m:den>
                          <m:r>
                            <a:rPr kumimoji="0" lang="en-US" altLang="zh-CN" sz="1800" b="0" i="1" u="none" strike="noStrike" kern="1200" cap="none" spc="0" normalizeH="0" baseline="0" noProof="0">
                              <a:ln>
                                <a:noFill/>
                              </a:ln>
                              <a:solidFill>
                                <a:prstClr val="black"/>
                              </a:solidFill>
                              <a:effectLst/>
                              <a:uLnTx/>
                              <a:uFillTx/>
                              <a:latin typeface="Cambria Math" charset="0"/>
                              <a:cs typeface="+mn-cs"/>
                            </a:rPr>
                            <m:t>𝑛</m:t>
                          </m:r>
                          <m:r>
                            <a:rPr kumimoji="0" lang="en-US" altLang="zh-CN" sz="1800" b="0" i="1" u="none" strike="noStrike" kern="1200" cap="none" spc="0" normalizeH="0" baseline="0" noProof="0">
                              <a:ln>
                                <a:noFill/>
                              </a:ln>
                              <a:solidFill>
                                <a:prstClr val="black"/>
                              </a:solidFill>
                              <a:effectLst/>
                              <a:uLnTx/>
                              <a:uFillTx/>
                              <a:latin typeface="Cambria Math" charset="0"/>
                              <a:cs typeface="+mn-cs"/>
                            </a:rPr>
                            <m:t>−</m:t>
                          </m:r>
                          <m:r>
                            <a:rPr kumimoji="0" lang="en-US" altLang="zh-CN" sz="1800" b="0" i="0" u="none" strike="noStrike" kern="1200" cap="none" spc="0" normalizeH="0" baseline="0" noProof="0">
                              <a:ln>
                                <a:noFill/>
                              </a:ln>
                              <a:solidFill>
                                <a:prstClr val="black"/>
                              </a:solidFill>
                              <a:effectLst/>
                              <a:uLnTx/>
                              <a:uFillTx/>
                              <a:latin typeface="Cambria Math" charset="0"/>
                              <a:cs typeface="+mn-cs"/>
                            </a:rPr>
                            <m:t>1</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1949362" y="2574257"/>
                <a:ext cx="1798889" cy="619913"/>
              </a:xfrm>
              <a:prstGeom prst="rect">
                <a:avLst/>
              </a:prstGeom>
              <a:blipFill rotWithShape="0">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2308268"/>
            <a:ext cx="3186474" cy="2389856"/>
          </a:xfrm>
          <a:prstGeom prst="rect">
            <a:avLst/>
          </a:prstGeom>
        </p:spPr>
      </p:pic>
      <p:sp>
        <p:nvSpPr>
          <p:cNvPr id="8" name="Rectangle 7"/>
          <p:cNvSpPr/>
          <p:nvPr/>
        </p:nvSpPr>
        <p:spPr>
          <a:xfrm>
            <a:off x="6392917" y="3221070"/>
            <a:ext cx="630621" cy="2916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5833241" y="3920762"/>
            <a:ext cx="142678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rPr>
              <a:t>你觉得</a:t>
            </a:r>
            <a:r>
              <a:rPr kumimoji="0" lang="en-US" altLang="zh-CN" sz="1600" b="0" i="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rPr>
              <a:t>3</a:t>
            </a:r>
            <a:r>
              <a:rPr kumimoji="0" lang="zh-CN" altLang="en-US" sz="1600" b="0" i="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rPr>
              <a:t>和</a:t>
            </a:r>
            <a:r>
              <a:rPr kumimoji="0" lang="en-US" altLang="zh-CN" sz="1600" b="0" i="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rPr>
              <a:t>4</a:t>
            </a:r>
            <a:r>
              <a:rPr kumimoji="0" lang="zh-CN" altLang="en-US" sz="1600" b="0" i="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rPr>
              <a:t>谁更重要？</a:t>
            </a:r>
            <a:endParaRPr kumimoji="0" lang="en-US" sz="1600" b="0" i="0" u="none" strike="noStrike" kern="1200" cap="none" spc="0" normalizeH="0" baseline="0" noProof="0" dirty="0">
              <a:ln>
                <a:noFill/>
              </a:ln>
              <a:solidFill>
                <a:srgbClr val="FF0000"/>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xmlns="" id="{BE543AAE-127E-1544-AA48-E4020247FD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491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blinds(horizontal)">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6C485-48FC-8241-8CA1-17DA26233017}"/>
              </a:ext>
            </a:extLst>
          </p:cNvPr>
          <p:cNvSpPr>
            <a:spLocks noGrp="1"/>
          </p:cNvSpPr>
          <p:nvPr>
            <p:ph type="title"/>
          </p:nvPr>
        </p:nvSpPr>
        <p:spPr/>
        <p:txBody>
          <a:bodyPr/>
          <a:lstStyle/>
          <a:p>
            <a:r>
              <a:rPr lang="zh-CN" altLang="en-US" dirty="0">
                <a:latin typeface="Calibri" panose="020F0502020204030204" pitchFamily="34" charset="0"/>
                <a:cs typeface="Calibri" panose="020F0502020204030204" pitchFamily="34" charset="0"/>
              </a:rPr>
              <a:t>节点度数的分布</a:t>
            </a:r>
            <a:endParaRPr lang="en-US" dirty="0"/>
          </a:p>
        </p:txBody>
      </p:sp>
      <p:sp>
        <p:nvSpPr>
          <p:cNvPr id="3" name="Content Placeholder 2">
            <a:extLst>
              <a:ext uri="{FF2B5EF4-FFF2-40B4-BE49-F238E27FC236}">
                <a16:creationId xmlns:a16="http://schemas.microsoft.com/office/drawing/2014/main" xmlns="" id="{30608D34-8496-9140-BB2F-6C0D32D8490C}"/>
              </a:ext>
            </a:extLst>
          </p:cNvPr>
          <p:cNvSpPr>
            <a:spLocks noGrp="1"/>
          </p:cNvSpPr>
          <p:nvPr>
            <p:ph idx="1"/>
          </p:nvPr>
        </p:nvSpPr>
        <p:spPr>
          <a:xfrm>
            <a:off x="457200" y="819150"/>
            <a:ext cx="7945395" cy="3937000"/>
          </a:xfrm>
        </p:spPr>
        <p:txBody>
          <a:bodyPr>
            <a:normAutofit/>
          </a:bodyPr>
          <a:lstStyle/>
          <a:p>
            <a:r>
              <a:rPr lang="zh-CN" altLang="en-US" dirty="0"/>
              <a:t>问题：在大多数真实图（如社交图）中，节点度数呈现什么分布？</a:t>
            </a:r>
          </a:p>
          <a:p>
            <a:endParaRPr lang="zh-CN" altLang="en-US" dirty="0"/>
          </a:p>
          <a:p>
            <a:endParaRPr lang="en-US" altLang="zh-CN" dirty="0"/>
          </a:p>
          <a:p>
            <a:pPr marL="0" indent="0">
              <a:buNone/>
            </a:pPr>
            <a:endParaRPr lang="en-US" altLang="zh-CN" dirty="0"/>
          </a:p>
          <a:p>
            <a:endParaRPr lang="en-US" dirty="0"/>
          </a:p>
        </p:txBody>
      </p:sp>
      <p:sp>
        <p:nvSpPr>
          <p:cNvPr id="4" name="Slide Number Placeholder 3">
            <a:extLst>
              <a:ext uri="{FF2B5EF4-FFF2-40B4-BE49-F238E27FC236}">
                <a16:creationId xmlns:a16="http://schemas.microsoft.com/office/drawing/2014/main" xmlns="" id="{945D50C0-7C6F-0542-9366-F6888A031C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Rectangle 5">
            <a:extLst>
              <a:ext uri="{FF2B5EF4-FFF2-40B4-BE49-F238E27FC236}">
                <a16:creationId xmlns:a16="http://schemas.microsoft.com/office/drawing/2014/main" xmlns="" id="{89A462B3-85B3-5A46-9D6B-42050E8B0DE3}"/>
              </a:ext>
            </a:extLst>
          </p:cNvPr>
          <p:cNvSpPr/>
          <p:nvPr/>
        </p:nvSpPr>
        <p:spPr>
          <a:xfrm>
            <a:off x="457200" y="1244443"/>
            <a:ext cx="5019133"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libri"/>
                <a:ea typeface="+mn-ea"/>
                <a:cs typeface="+mn-cs"/>
              </a:rPr>
              <a:t>def</a:t>
            </a:r>
            <a:r>
              <a:rPr kumimoji="0" lang="en-US" sz="1600" b="0" i="1"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degree_histogram</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1" u="none" strike="noStrike" kern="1200" cap="none" spc="0" normalizeH="0" baseline="0" noProof="0" dirty="0">
                <a:ln>
                  <a:noFill/>
                </a:ln>
                <a:solidFill>
                  <a:prstClr val="black"/>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a:t>
            </a:r>
            <a:r>
              <a:rPr kumimoji="0" lang="en-US" sz="1600" b="0" i="0" u="none" strike="noStrike" kern="1200" cap="none" spc="0" normalizeH="0" baseline="0" noProof="0" dirty="0">
                <a:ln>
                  <a:noFill/>
                </a:ln>
                <a:solidFill>
                  <a:prstClr val="black"/>
                </a:solidFill>
                <a:effectLst/>
                <a:uLnTx/>
                <a:uFillTx/>
                <a:latin typeface="Calibri"/>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nx.degree_centrality</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r>
              <a:rPr kumimoji="0" lang="en-US" sz="1600" b="0" i="1" u="none" strike="noStrike" kern="1200" cap="none" spc="0" normalizeH="0" baseline="0" noProof="0" dirty="0">
                <a:ln>
                  <a:noFill/>
                </a:ln>
                <a:solidFill>
                  <a:prstClr val="black"/>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deg_raw</a:t>
            </a:r>
            <a:r>
              <a:rPr kumimoji="0" lang="en-US" sz="1600" b="0" i="0" u="none" strike="noStrike" kern="1200" cap="none" spc="0" normalizeH="0" baseline="0" noProof="0" dirty="0">
                <a:ln>
                  <a:noFill/>
                </a:ln>
                <a:solidFill>
                  <a:prstClr val="black"/>
                </a:solidFill>
                <a:effectLst/>
                <a:uLnTx/>
                <a:uFillTx/>
                <a:latin typeface="Calibri"/>
                <a:ea typeface="+mn-ea"/>
                <a:cs typeface="+mn-cs"/>
              </a:rPr>
              <a:t> = {k: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int</a:t>
            </a:r>
            <a:r>
              <a:rPr kumimoji="0" lang="en-US" sz="1600" b="0" i="0" u="none" strike="noStrike" kern="1200" cap="none" spc="0" normalizeH="0" baseline="0" noProof="0" dirty="0">
                <a:ln>
                  <a:noFill/>
                </a:ln>
                <a:solidFill>
                  <a:prstClr val="black"/>
                </a:solidFill>
                <a:effectLst/>
                <a:uLnTx/>
                <a:uFillTx/>
                <a:latin typeface="Calibri"/>
                <a:ea typeface="+mn-ea"/>
                <a:cs typeface="+mn-cs"/>
              </a:rPr>
              <a:t>(v *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len</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r>
              <a:rPr kumimoji="0" lang="en-US" sz="1600" b="0" i="1" u="none" strike="noStrike" kern="1200" cap="none" spc="0" normalizeH="0" baseline="0" noProof="0" dirty="0">
                <a:ln>
                  <a:noFill/>
                </a:ln>
                <a:solidFill>
                  <a:prstClr val="black"/>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- 1)) </a:t>
            </a:r>
            <a:r>
              <a:rPr kumimoji="0" lang="en-US" sz="1600" b="0" i="1" u="none" strike="noStrike" kern="1200" cap="none" spc="0" normalizeH="0" baseline="0" noProof="0" dirty="0">
                <a:ln>
                  <a:noFill/>
                </a:ln>
                <a:solidFill>
                  <a:prstClr val="black"/>
                </a:solidFill>
                <a:effectLst/>
                <a:uLnTx/>
                <a:uFillTx/>
                <a:latin typeface="Calibri"/>
                <a:ea typeface="+mn-ea"/>
                <a:cs typeface="+mn-cs"/>
              </a:rPr>
              <a:t>for </a:t>
            </a:r>
            <a:r>
              <a:rPr kumimoji="0" lang="en-US" sz="1600" b="0" i="0" u="none" strike="noStrike" kern="1200" cap="none" spc="0" normalizeH="0" baseline="0" noProof="0" dirty="0">
                <a:ln>
                  <a:noFill/>
                </a:ln>
                <a:solidFill>
                  <a:prstClr val="black"/>
                </a:solidFill>
                <a:effectLst/>
                <a:uLnTx/>
                <a:uFillTx/>
                <a:latin typeface="Calibri"/>
                <a:ea typeface="+mn-ea"/>
                <a:cs typeface="+mn-cs"/>
              </a:rPr>
              <a:t>k, v </a:t>
            </a:r>
            <a:r>
              <a:rPr kumimoji="0" lang="en-US" sz="1600" b="0" i="1" u="none" strike="noStrike" kern="1200" cap="none" spc="0" normalizeH="0" baseline="0" noProof="0" dirty="0">
                <a:ln>
                  <a:noFill/>
                </a:ln>
                <a:solidFill>
                  <a:prstClr val="black"/>
                </a:solidFill>
                <a:effectLst/>
                <a:uLnTx/>
                <a:uFillTx/>
                <a:latin typeface="Calibri"/>
                <a:ea typeface="+mn-ea"/>
                <a:cs typeface="+mn-cs"/>
              </a:rPr>
              <a:t>in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deg.items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deg_hist</a:t>
            </a:r>
            <a:r>
              <a:rPr kumimoji="0" lang="en-US" sz="1600" b="0" i="0" u="none" strike="noStrike" kern="1200" cap="none" spc="0" normalizeH="0" baseline="0" noProof="0" dirty="0">
                <a:ln>
                  <a:noFill/>
                </a:ln>
                <a:solidFill>
                  <a:prstClr val="black"/>
                </a:solidFill>
                <a:effectLst/>
                <a:uLnTx/>
                <a:uFillTx/>
                <a:latin typeface="Calibri"/>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dict</a:t>
            </a:r>
            <a:r>
              <a:rPr kumimoji="0" lang="en-US" sz="1600" b="0" i="0" u="none" strike="noStrike" kern="1200" cap="none" spc="0" normalizeH="0" baseline="0" noProof="0" dirty="0">
                <a:ln>
                  <a:noFill/>
                </a:ln>
                <a:solidFill>
                  <a:prstClr val="black"/>
                </a:solidFill>
                <a:effectLst/>
                <a:uLnTx/>
                <a:uFillTx/>
                <a:latin typeface="Calibri"/>
                <a:ea typeface="+mn-ea"/>
                <a:cs typeface="+mn-cs"/>
              </a:rPr>
              <a:t>(Counter(</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deg_raw.values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plt.xscale</a:t>
            </a:r>
            <a:r>
              <a:rPr kumimoji="0" lang="en-US" sz="1600" b="0" i="0" u="none" strike="noStrike" kern="1200" cap="none" spc="0" normalizeH="0" baseline="0" noProof="0" dirty="0">
                <a:ln>
                  <a:noFill/>
                </a:ln>
                <a:solidFill>
                  <a:prstClr val="black"/>
                </a:solidFill>
                <a:effectLst/>
                <a:uLnTx/>
                <a:uFillTx/>
                <a:latin typeface="Calibri"/>
                <a:ea typeface="+mn-ea"/>
                <a:cs typeface="+mn-cs"/>
              </a:rPr>
              <a:t>('log')</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plt.yscale</a:t>
            </a:r>
            <a:r>
              <a:rPr kumimoji="0" lang="en-US" sz="1600" b="0" i="0" u="none" strike="noStrike" kern="1200" cap="none" spc="0" normalizeH="0" baseline="0" noProof="0" dirty="0">
                <a:ln>
                  <a:noFill/>
                </a:ln>
                <a:solidFill>
                  <a:prstClr val="black"/>
                </a:solidFill>
                <a:effectLst/>
                <a:uLnTx/>
                <a:uFillTx/>
                <a:latin typeface="Calibri"/>
                <a:ea typeface="+mn-ea"/>
                <a:cs typeface="+mn-cs"/>
              </a:rPr>
              <a:t>('log')</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plt.scatter</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deg_hist.keys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deg_hist.values</a:t>
            </a:r>
            <a:r>
              <a:rPr kumimoji="0" lang="en-US" sz="1600" b="0" i="0" u="none" strike="noStrike" kern="1200" cap="none" spc="0" normalizeH="0" baseline="0" noProof="0" dirty="0">
                <a:ln>
                  <a:noFill/>
                </a:ln>
                <a:solidFill>
                  <a:prstClr val="black"/>
                </a:solidFill>
                <a:effectLst/>
                <a:uLnTx/>
                <a:uFillTx/>
                <a:latin typeface="Calibri"/>
                <a:ea typeface="+mn-ea"/>
                <a:cs typeface="+mn-cs"/>
              </a:rPr>
              <a:t>(), c='b', marker='x')</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plt.xlim</a:t>
            </a:r>
            <a:r>
              <a:rPr kumimoji="0" lang="en-US" sz="1600" b="0" i="0" u="none" strike="noStrike" kern="1200" cap="none" spc="0" normalizeH="0" baseline="0" noProof="0" dirty="0">
                <a:ln>
                  <a:noFill/>
                </a:ln>
                <a:solidFill>
                  <a:prstClr val="black"/>
                </a:solidFill>
                <a:effectLst/>
                <a:uLnTx/>
                <a:uFillTx/>
                <a:latin typeface="Calibri"/>
                <a:ea typeface="+mn-ea"/>
                <a:cs typeface="+mn-cs"/>
              </a:rPr>
              <a:t>((1e0, 1e2))</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plt.ylim</a:t>
            </a:r>
            <a:r>
              <a:rPr kumimoji="0" lang="en-US" sz="1600" b="0" i="0" u="none" strike="noStrike" kern="1200" cap="none" spc="0" normalizeH="0" baseline="0" noProof="0" dirty="0">
                <a:ln>
                  <a:noFill/>
                </a:ln>
                <a:solidFill>
                  <a:prstClr val="black"/>
                </a:solidFill>
                <a:effectLst/>
                <a:uLnTx/>
                <a:uFillTx/>
                <a:latin typeface="Calibri"/>
                <a:ea typeface="+mn-ea"/>
                <a:cs typeface="+mn-cs"/>
              </a:rPr>
              <a:t>((1e0, 1e2))</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plt.xlabel</a:t>
            </a:r>
            <a:r>
              <a:rPr kumimoji="0" lang="en-US" sz="1600" b="0" i="0" u="none" strike="noStrike" kern="1200" cap="none" spc="0" normalizeH="0" baseline="0" noProof="0" dirty="0">
                <a:ln>
                  <a:noFill/>
                </a:ln>
                <a:solidFill>
                  <a:prstClr val="black"/>
                </a:solidFill>
                <a:effectLst/>
                <a:uLnTx/>
                <a:uFillTx/>
                <a:latin typeface="Calibri"/>
                <a:ea typeface="+mn-ea"/>
                <a:cs typeface="+mn-cs"/>
              </a:rPr>
              <a:t>('Degree')</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plt.ylabel</a:t>
            </a:r>
            <a:r>
              <a:rPr kumimoji="0" lang="en-US" sz="1600" b="0" i="0" u="none" strike="noStrike" kern="1200" cap="none" spc="0" normalizeH="0" baseline="0" noProof="0" dirty="0">
                <a:ln>
                  <a:noFill/>
                </a:ln>
                <a:solidFill>
                  <a:prstClr val="black"/>
                </a:solidFill>
                <a:effectLst/>
                <a:uLnTx/>
                <a:uFillTx/>
                <a:latin typeface="Calibri"/>
                <a:ea typeface="+mn-ea"/>
                <a:cs typeface="+mn-cs"/>
              </a:rPr>
              <a:t>('Frequency')</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plt.show</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8" name="图片 4">
            <a:extLst>
              <a:ext uri="{FF2B5EF4-FFF2-40B4-BE49-F238E27FC236}">
                <a16:creationId xmlns:a16="http://schemas.microsoft.com/office/drawing/2014/main" xmlns="" id="{25C1584D-26FC-0542-9814-CD2C960DD79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6333" y="1566139"/>
            <a:ext cx="3565226" cy="2431272"/>
          </a:xfrm>
          <a:prstGeom prst="rect">
            <a:avLst/>
          </a:prstGeom>
          <a:noFill/>
          <a:ln>
            <a:noFill/>
          </a:ln>
        </p:spPr>
      </p:pic>
    </p:spTree>
    <p:extLst>
      <p:ext uri="{BB962C8B-B14F-4D97-AF65-F5344CB8AC3E}">
        <p14:creationId xmlns:p14="http://schemas.microsoft.com/office/powerpoint/2010/main" val="317220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6C485-48FC-8241-8CA1-17DA26233017}"/>
              </a:ext>
            </a:extLst>
          </p:cNvPr>
          <p:cNvSpPr>
            <a:spLocks noGrp="1"/>
          </p:cNvSpPr>
          <p:nvPr>
            <p:ph type="title"/>
          </p:nvPr>
        </p:nvSpPr>
        <p:spPr/>
        <p:txBody>
          <a:bodyPr/>
          <a:lstStyle/>
          <a:p>
            <a:r>
              <a:rPr lang="zh-CN" altLang="en-US" dirty="0">
                <a:latin typeface="Calibri" panose="020F0502020204030204" pitchFamily="34" charset="0"/>
                <a:cs typeface="Calibri" panose="020F0502020204030204" pitchFamily="34" charset="0"/>
              </a:rPr>
              <a:t>节点度数的分布</a:t>
            </a:r>
            <a:endParaRPr lang="en-US" dirty="0"/>
          </a:p>
        </p:txBody>
      </p:sp>
      <p:sp>
        <p:nvSpPr>
          <p:cNvPr id="3" name="Content Placeholder 2">
            <a:extLst>
              <a:ext uri="{FF2B5EF4-FFF2-40B4-BE49-F238E27FC236}">
                <a16:creationId xmlns:a16="http://schemas.microsoft.com/office/drawing/2014/main" xmlns="" id="{30608D34-8496-9140-BB2F-6C0D32D8490C}"/>
              </a:ext>
            </a:extLst>
          </p:cNvPr>
          <p:cNvSpPr>
            <a:spLocks noGrp="1"/>
          </p:cNvSpPr>
          <p:nvPr>
            <p:ph idx="1"/>
          </p:nvPr>
        </p:nvSpPr>
        <p:spPr>
          <a:xfrm>
            <a:off x="457200" y="819150"/>
            <a:ext cx="7945395" cy="3937000"/>
          </a:xfrm>
        </p:spPr>
        <p:txBody>
          <a:bodyPr>
            <a:normAutofit/>
          </a:bodyPr>
          <a:lstStyle/>
          <a:p>
            <a:r>
              <a:rPr lang="zh-CN" altLang="en-US" dirty="0"/>
              <a:t>问题：在大多数真实图（如社交图）中，节点度数呈现什么分布？</a:t>
            </a:r>
          </a:p>
          <a:p>
            <a:pPr lvl="1"/>
            <a:r>
              <a:rPr lang="en-US" altLang="zh-CN" dirty="0"/>
              <a:t>Power Law</a:t>
            </a:r>
            <a:r>
              <a:rPr lang="zh-CN" altLang="en-US" dirty="0"/>
              <a:t>幂律分布：度量分布函数𝑃（𝐾），其中𝐾为节点度数， 𝑃（𝐾）表示度数为𝐾的节点出现的频率</a:t>
            </a:r>
          </a:p>
          <a:p>
            <a:pPr lvl="1"/>
            <a:r>
              <a:rPr lang="en-US" altLang="zh-CN" dirty="0"/>
              <a:t>Power Law</a:t>
            </a:r>
            <a:r>
              <a:rPr lang="zh-CN" altLang="en-US" dirty="0"/>
              <a:t>度数分布的直观解释 </a:t>
            </a:r>
            <a:r>
              <a:rPr lang="en-US" altLang="zh-CN" dirty="0"/>
              <a:t>– </a:t>
            </a:r>
            <a:r>
              <a:rPr lang="zh-CN" altLang="en-US" dirty="0"/>
              <a:t>长尾分布：大多数节点的度数都很低，只有少部分节点的度数很高，即对他人能够产生较大影响力</a:t>
            </a:r>
          </a:p>
          <a:p>
            <a:pPr lvl="1"/>
            <a:r>
              <a:rPr lang="zh-CN" altLang="en-US" dirty="0"/>
              <a:t>著名的“二八定律”</a:t>
            </a:r>
          </a:p>
          <a:p>
            <a:endParaRPr lang="en-US" altLang="zh-CN" dirty="0"/>
          </a:p>
          <a:p>
            <a:pPr marL="0" indent="0">
              <a:buNone/>
            </a:pPr>
            <a:endParaRPr lang="en-US" altLang="zh-CN" dirty="0"/>
          </a:p>
          <a:p>
            <a:endParaRPr lang="en-US" dirty="0"/>
          </a:p>
        </p:txBody>
      </p:sp>
      <p:sp>
        <p:nvSpPr>
          <p:cNvPr id="4" name="Slide Number Placeholder 3">
            <a:extLst>
              <a:ext uri="{FF2B5EF4-FFF2-40B4-BE49-F238E27FC236}">
                <a16:creationId xmlns:a16="http://schemas.microsoft.com/office/drawing/2014/main" xmlns="" id="{945D50C0-7C6F-0542-9366-F6888A031C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Picture 6">
            <a:extLst>
              <a:ext uri="{FF2B5EF4-FFF2-40B4-BE49-F238E27FC236}">
                <a16:creationId xmlns:a16="http://schemas.microsoft.com/office/drawing/2014/main" xmlns="" id="{12894FFE-F49C-954B-9003-F96551EF8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384" y="2510560"/>
            <a:ext cx="4431323" cy="2304288"/>
          </a:xfrm>
          <a:prstGeom prst="rect">
            <a:avLst/>
          </a:prstGeom>
        </p:spPr>
      </p:pic>
      <p:sp>
        <p:nvSpPr>
          <p:cNvPr id="9" name="TextBox 8">
            <a:extLst>
              <a:ext uri="{FF2B5EF4-FFF2-40B4-BE49-F238E27FC236}">
                <a16:creationId xmlns:a16="http://schemas.microsoft.com/office/drawing/2014/main" xmlns="" id="{554B494E-F8D8-7D45-B74A-31C85488ECBF}"/>
              </a:ext>
            </a:extLst>
          </p:cNvPr>
          <p:cNvSpPr txBox="1"/>
          <p:nvPr/>
        </p:nvSpPr>
        <p:spPr>
          <a:xfrm>
            <a:off x="2279224" y="3014616"/>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cs typeface="+mn-cs"/>
              </a:rPr>
              <a:t>头部用户</a:t>
            </a:r>
            <a:endParaRPr kumimoji="0" lang="en-US" sz="18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cs typeface="+mn-cs"/>
            </a:endParaRPr>
          </a:p>
        </p:txBody>
      </p:sp>
      <p:sp>
        <p:nvSpPr>
          <p:cNvPr id="10" name="TextBox 9">
            <a:extLst>
              <a:ext uri="{FF2B5EF4-FFF2-40B4-BE49-F238E27FC236}">
                <a16:creationId xmlns:a16="http://schemas.microsoft.com/office/drawing/2014/main" xmlns="" id="{20003502-DFA8-DD49-BD23-050E38349DD3}"/>
              </a:ext>
            </a:extLst>
          </p:cNvPr>
          <p:cNvSpPr txBox="1"/>
          <p:nvPr/>
        </p:nvSpPr>
        <p:spPr>
          <a:xfrm>
            <a:off x="6671712" y="395072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cs typeface="+mn-cs"/>
              </a:rPr>
              <a:t>长尾用户</a:t>
            </a:r>
            <a:endParaRPr kumimoji="0" lang="en-US" sz="18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cs typeface="+mn-cs"/>
            </a:endParaRPr>
          </a:p>
        </p:txBody>
      </p:sp>
      <p:cxnSp>
        <p:nvCxnSpPr>
          <p:cNvPr id="11" name="Straight Arrow Connector 10">
            <a:extLst>
              <a:ext uri="{FF2B5EF4-FFF2-40B4-BE49-F238E27FC236}">
                <a16:creationId xmlns:a16="http://schemas.microsoft.com/office/drawing/2014/main" xmlns="" id="{3BF75244-903D-3243-A5B2-4B40BAE91816}"/>
              </a:ext>
            </a:extLst>
          </p:cNvPr>
          <p:cNvCxnSpPr>
            <a:endCxn id="7" idx="1"/>
          </p:cNvCxnSpPr>
          <p:nvPr/>
        </p:nvCxnSpPr>
        <p:spPr>
          <a:xfrm>
            <a:off x="2999304" y="3383948"/>
            <a:ext cx="720080" cy="27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A204E0CD-4F4A-B646-B3FB-36F1ECF7BBF5}"/>
              </a:ext>
            </a:extLst>
          </p:cNvPr>
          <p:cNvCxnSpPr>
            <a:cxnSpLocks/>
          </p:cNvCxnSpPr>
          <p:nvPr/>
        </p:nvCxnSpPr>
        <p:spPr>
          <a:xfrm flipH="1">
            <a:off x="6671712" y="4320052"/>
            <a:ext cx="379449" cy="278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42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基于几何图形的度量方法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1079495"/>
              </a:xfrm>
            </p:spPr>
            <p:txBody>
              <a:bodyPr/>
              <a:lstStyle/>
              <a:p>
                <a:r>
                  <a:rPr lang="en-US" altLang="zh-CN" dirty="0">
                    <a:latin typeface="Calibri" charset="0"/>
                    <a:ea typeface="Calibri" charset="0"/>
                    <a:cs typeface="Calibri" charset="0"/>
                  </a:rPr>
                  <a:t>Closeness 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取决于其它节点到它的距离是否接近</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其它节点到</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的距离越接近，</a:t>
                </a:r>
                <a:r>
                  <a:rPr lang="en-US" altLang="zh-CN" dirty="0"/>
                  <a:t> </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越重要</a:t>
                </a:r>
                <a:endParaRPr lang="en-US" altLang="zh-CN" dirty="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1079495"/>
              </a:xfrm>
              <a:blipFill rotWithShape="0">
                <a:blip r:embed="rId3"/>
                <a:stretch>
                  <a:fillRect l="-667" t="-2825"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69579" y="1898645"/>
                <a:ext cx="2718886" cy="71404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𝐶</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f>
                        <m:f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−1</m:t>
                          </m:r>
                        </m:num>
                        <m:den>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charset="0"/>
                                  <a:cs typeface="+mn-cs"/>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𝑢</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𝑉</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sub>
                            <m:sup/>
                            <m:e>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𝑢</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e>
                          </m:nary>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969579" y="1898645"/>
                <a:ext cx="2718886" cy="714042"/>
              </a:xfrm>
              <a:prstGeom prst="rect">
                <a:avLst/>
              </a:prstGeom>
              <a:blipFill rotWithShape="0">
                <a:blip r:embed="rId4"/>
                <a:stretch>
                  <a:fillRect/>
                </a:stretch>
              </a:blipFill>
            </p:spPr>
            <p:txBody>
              <a:bodyPr/>
              <a:lstStyle/>
              <a:p>
                <a:r>
                  <a:rPr lang="en-US">
                    <a:noFill/>
                  </a:rPr>
                  <a:t> </a:t>
                </a:r>
              </a:p>
            </p:txBody>
          </p:sp>
        </mc:Fallback>
      </mc:AlternateContent>
      <p:sp>
        <p:nvSpPr>
          <p:cNvPr id="6" name="Rectangle 5"/>
          <p:cNvSpPr/>
          <p:nvPr/>
        </p:nvSpPr>
        <p:spPr>
          <a:xfrm>
            <a:off x="867659" y="4077318"/>
            <a:ext cx="4572000" cy="584775"/>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 0.32, 1: 0.32, 2: 0.32, 3: 0.45, </a:t>
            </a:r>
            <a:r>
              <a:rPr kumimoji="0" lang="en-US" sz="1600" b="0" i="0" u="none" strike="noStrike" kern="1200" cap="none" spc="0" normalizeH="0" baseline="0" noProof="0" dirty="0">
                <a:ln>
                  <a:noFill/>
                </a:ln>
                <a:solidFill>
                  <a:srgbClr val="FF0000"/>
                </a:solidFill>
                <a:effectLst/>
                <a:uLnTx/>
                <a:uFillTx/>
                <a:latin typeface="Calibri"/>
                <a:ea typeface="+mn-ea"/>
                <a:cs typeface="+mn-cs"/>
              </a:rPr>
              <a:t>4: 0.5</a:t>
            </a:r>
            <a:r>
              <a:rPr kumimoji="0" lang="en-US" altLang="zh-CN" sz="16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3</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FF0000"/>
                </a:solidFill>
                <a:effectLst/>
                <a:uLnTx/>
                <a:uFillTx/>
                <a:latin typeface="Calibri"/>
                <a:ea typeface="+mn-ea"/>
                <a:cs typeface="+mn-cs"/>
              </a:rPr>
              <a:t>5: 0.45</a:t>
            </a:r>
            <a:r>
              <a:rPr kumimoji="0" lang="en-US" sz="1600" b="0" i="0" u="none" strike="noStrike" kern="1200" cap="none" spc="0" normalizeH="0" baseline="0" noProof="0" dirty="0">
                <a:ln>
                  <a:noFill/>
                </a:ln>
                <a:solidFill>
                  <a:prstClr val="black"/>
                </a:solidFill>
                <a:effectLst/>
                <a:uLnTx/>
                <a:uFillTx/>
                <a:latin typeface="Calibri"/>
                <a:ea typeface="+mn-ea"/>
                <a:cs typeface="+mn-cs"/>
              </a:rPr>
              <a:t>, 6: 0.43, 7: 0.3</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en-US" sz="1600" b="0" i="0" u="none" strike="noStrike" kern="1200" cap="none" spc="0" normalizeH="0" baseline="0" noProof="0" dirty="0">
                <a:ln>
                  <a:noFill/>
                </a:ln>
                <a:solidFill>
                  <a:prstClr val="black"/>
                </a:solidFill>
                <a:effectLst/>
                <a:uLnTx/>
                <a:uFillTx/>
                <a:latin typeface="Calibri"/>
                <a:ea typeface="+mn-ea"/>
                <a:cs typeface="+mn-cs"/>
              </a:rPr>
              <a:t>, 8: 0.31, </a:t>
            </a:r>
            <a:r>
              <a:rPr kumimoji="0" lang="en-US" sz="1600" b="0" i="0" u="none" strike="noStrike" kern="1200" cap="none" spc="0" normalizeH="0" baseline="0" noProof="0" dirty="0">
                <a:ln>
                  <a:noFill/>
                </a:ln>
                <a:solidFill>
                  <a:srgbClr val="FF0000"/>
                </a:solidFill>
                <a:effectLst/>
                <a:uLnTx/>
                <a:uFillTx/>
                <a:latin typeface="Calibri"/>
                <a:ea typeface="+mn-ea"/>
                <a:cs typeface="+mn-cs"/>
              </a:rPr>
              <a:t>9: 0.5</a:t>
            </a:r>
            <a:r>
              <a:rPr kumimoji="0" lang="en-US" sz="1600" b="0" i="0" u="none" strike="noStrike" kern="1200" cap="none" spc="0" normalizeH="0" baseline="0" noProof="0" dirty="0">
                <a:ln>
                  <a:noFill/>
                </a:ln>
                <a:solidFill>
                  <a:prstClr val="black"/>
                </a:solidFill>
                <a:effectLst/>
                <a:uLnTx/>
                <a:uFillTx/>
                <a:latin typeface="Calibri"/>
                <a:ea typeface="+mn-ea"/>
                <a:cs typeface="+mn-cs"/>
              </a:rPr>
              <a:t>, 10: 0.34}</a:t>
            </a:r>
          </a:p>
        </p:txBody>
      </p:sp>
      <p:sp>
        <p:nvSpPr>
          <p:cNvPr id="9" name="Rectangle 8"/>
          <p:cNvSpPr/>
          <p:nvPr/>
        </p:nvSpPr>
        <p:spPr>
          <a:xfrm>
            <a:off x="-62508" y="4108095"/>
            <a:ext cx="102475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charset="0"/>
                <a:ea typeface="Calibri" charset="0"/>
                <a:cs typeface="Calibri" charset="0"/>
              </a:rPr>
              <a:t>Closeness</a:t>
            </a:r>
            <a:r>
              <a:rPr kumimoji="0" lang="zh-CN" altLang="en-US" sz="14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14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Rectangle 9"/>
              <p:cNvSpPr/>
              <p:nvPr/>
            </p:nvSpPr>
            <p:spPr>
              <a:xfrm>
                <a:off x="3688465" y="1983808"/>
                <a:ext cx="145697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charset="0"/>
                        <a:cs typeface="+mn-cs"/>
                      </a:rPr>
                      <m:t>𝑑</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r>
                      <a:rPr kumimoji="0" lang="en-US" altLang="zh-CN" sz="1600" b="0" i="1" u="none" strike="noStrike" kern="1200" cap="none" spc="0" normalizeH="0" baseline="0" noProof="0">
                        <a:ln>
                          <a:noFill/>
                        </a:ln>
                        <a:solidFill>
                          <a:prstClr val="black"/>
                        </a:solidFill>
                        <a:effectLst/>
                        <a:uLnTx/>
                        <a:uFillTx/>
                        <a:latin typeface="Cambria Math" charset="0"/>
                        <a:cs typeface="+mn-cs"/>
                      </a:rPr>
                      <m:t>𝑢</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r>
                      <a:rPr kumimoji="0" lang="en-US" altLang="zh-CN" sz="1600" b="0" i="1" u="none" strike="noStrike" kern="1200" cap="none" spc="0" normalizeH="0" baseline="0" noProof="0">
                        <a:ln>
                          <a:noFill/>
                        </a:ln>
                        <a:solidFill>
                          <a:prstClr val="black"/>
                        </a:solidFill>
                        <a:effectLst/>
                        <a:uLnTx/>
                        <a:uFillTx/>
                        <a:latin typeface="Cambria Math" charset="0"/>
                        <a:cs typeface="+mn-cs"/>
                      </a:rPr>
                      <m:t>𝑣</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为</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𝑢</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𝑣</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的最短距离</a:t>
                </a:r>
                <a:endParaRPr kumimoji="0" 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mc:Choice>
        <mc:Fallback xmlns="">
          <p:sp>
            <p:nvSpPr>
              <p:cNvPr id="10" name="Rectangle 9"/>
              <p:cNvSpPr>
                <a:spLocks noRot="1" noChangeAspect="1" noMove="1" noResize="1" noEditPoints="1" noAdjustHandles="1" noChangeArrowheads="1" noChangeShapeType="1" noTextEdit="1"/>
              </p:cNvSpPr>
              <p:nvPr/>
            </p:nvSpPr>
            <p:spPr>
              <a:xfrm>
                <a:off x="3688465" y="1983808"/>
                <a:ext cx="1456975" cy="584775"/>
              </a:xfrm>
              <a:prstGeom prst="rect">
                <a:avLst/>
              </a:prstGeom>
              <a:blipFill rotWithShape="0">
                <a:blip r:embed="rId5"/>
                <a:stretch>
                  <a:fillRect l="-2092" t="-3125" b="-12500"/>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7961"/>
          <a:stretch/>
        </p:blipFill>
        <p:spPr>
          <a:xfrm>
            <a:off x="5636173" y="2372153"/>
            <a:ext cx="3369530" cy="2325971"/>
          </a:xfrm>
          <a:prstGeom prst="rect">
            <a:avLst/>
          </a:prstGeom>
        </p:spPr>
      </p:pic>
      <p:sp>
        <p:nvSpPr>
          <p:cNvPr id="11" name="Rectangle 10"/>
          <p:cNvSpPr/>
          <p:nvPr/>
        </p:nvSpPr>
        <p:spPr>
          <a:xfrm>
            <a:off x="2369732" y="1960426"/>
            <a:ext cx="828000"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xmlns="" id="{19DD03BA-062C-5848-AC47-7F49A0ADDA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13" name="Rectangle 12">
            <a:extLst>
              <a:ext uri="{FF2B5EF4-FFF2-40B4-BE49-F238E27FC236}">
                <a16:creationId xmlns:a16="http://schemas.microsoft.com/office/drawing/2014/main" xmlns="" id="{F3CB569F-0701-5B40-B122-199772DFC03E}"/>
              </a:ext>
            </a:extLst>
          </p:cNvPr>
          <p:cNvSpPr/>
          <p:nvPr/>
        </p:nvSpPr>
        <p:spPr>
          <a:xfrm>
            <a:off x="1205435" y="2817616"/>
            <a:ext cx="3538015"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节点</a:t>
            </a:r>
            <a:r>
              <a:rPr kumimoji="0" lang="en-US" altLang="zh-CN"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6</a:t>
            </a: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的</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Closeness</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Centrality</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endPar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0.4;</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B.</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 56;</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0.43</a:t>
            </a:r>
            <a:endParaRPr kumimoji="0" lang="en-US" sz="28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p:txBody>
      </p:sp>
      <p:sp>
        <p:nvSpPr>
          <p:cNvPr id="14" name="Rectangle 13">
            <a:extLst>
              <a:ext uri="{FF2B5EF4-FFF2-40B4-BE49-F238E27FC236}">
                <a16:creationId xmlns:a16="http://schemas.microsoft.com/office/drawing/2014/main" xmlns="" id="{C90A4780-A37C-6547-8F3A-892B42F6CDB5}"/>
              </a:ext>
            </a:extLst>
          </p:cNvPr>
          <p:cNvSpPr/>
          <p:nvPr/>
        </p:nvSpPr>
        <p:spPr>
          <a:xfrm>
            <a:off x="637625" y="2894560"/>
            <a:ext cx="6431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charset="0"/>
                <a:ea typeface="+mn-ea"/>
                <a:cs typeface="+mn-cs"/>
              </a:rPr>
              <a:t>🔔</a:t>
            </a:r>
            <a:r>
              <a:rPr kumimoji="0" lang="zh-CN" altLang="en-US" sz="2800" b="0" i="0" u="none" strike="noStrike" kern="1200" cap="none" spc="0" normalizeH="0" baseline="0" noProof="0" dirty="0">
                <a:ln>
                  <a:noFill/>
                </a:ln>
                <a:solidFill>
                  <a:srgbClr val="000000"/>
                </a:solidFill>
                <a:effectLst/>
                <a:uLnTx/>
                <a:uFillTx/>
                <a:latin typeface="Helvetica Neue" charset="0"/>
                <a:ea typeface="宋体" panose="02010600030101010101" pitchFamily="2" charset="-122"/>
                <a:cs typeface="+mn-cs"/>
              </a:rPr>
              <a:t> </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385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基于几何图形的度量方法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3878017"/>
              </a:xfrm>
            </p:spPr>
            <p:txBody>
              <a:bodyPr/>
              <a:lstStyle/>
              <a:p>
                <a:r>
                  <a:rPr lang="en-US" altLang="zh-CN" dirty="0">
                    <a:latin typeface="Calibri" charset="0"/>
                    <a:ea typeface="Calibri" charset="0"/>
                    <a:cs typeface="Calibri" charset="0"/>
                  </a:rPr>
                  <a:t>Closeness 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取决于其它节点到它的距离是否接近</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其它节点到</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的距离越接近，</a:t>
                </a:r>
                <a:r>
                  <a:rPr lang="en-US" altLang="zh-CN" dirty="0"/>
                  <a:t> </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越重要</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3878017"/>
              </a:xfrm>
              <a:blipFill rotWithShape="0">
                <a:blip r:embed="rId3"/>
                <a:stretch>
                  <a:fillRect l="-667" t="-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69579" y="1898645"/>
                <a:ext cx="2718886" cy="71404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𝐶</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f>
                        <m:f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𝑛</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−1</m:t>
                          </m:r>
                        </m:num>
                        <m:den>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charset="0"/>
                                  <a:cs typeface="+mn-cs"/>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𝑢</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𝑉</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sub>
                            <m:sup/>
                            <m:e>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𝑢</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e>
                          </m:nary>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969579" y="1898645"/>
                <a:ext cx="2718886" cy="71404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688465" y="1983808"/>
                <a:ext cx="145697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charset="0"/>
                        <a:cs typeface="+mn-cs"/>
                      </a:rPr>
                      <m:t>𝑑</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r>
                      <a:rPr kumimoji="0" lang="en-US" altLang="zh-CN" sz="1600" b="0" i="1" u="none" strike="noStrike" kern="1200" cap="none" spc="0" normalizeH="0" baseline="0" noProof="0">
                        <a:ln>
                          <a:noFill/>
                        </a:ln>
                        <a:solidFill>
                          <a:prstClr val="black"/>
                        </a:solidFill>
                        <a:effectLst/>
                        <a:uLnTx/>
                        <a:uFillTx/>
                        <a:latin typeface="Cambria Math" charset="0"/>
                        <a:cs typeface="+mn-cs"/>
                      </a:rPr>
                      <m:t>𝑢</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r>
                      <a:rPr kumimoji="0" lang="en-US" altLang="zh-CN" sz="1600" b="0" i="1" u="none" strike="noStrike" kern="1200" cap="none" spc="0" normalizeH="0" baseline="0" noProof="0">
                        <a:ln>
                          <a:noFill/>
                        </a:ln>
                        <a:solidFill>
                          <a:prstClr val="black"/>
                        </a:solidFill>
                        <a:effectLst/>
                        <a:uLnTx/>
                        <a:uFillTx/>
                        <a:latin typeface="Cambria Math" charset="0"/>
                        <a:cs typeface="+mn-cs"/>
                      </a:rPr>
                      <m:t>𝑣</m:t>
                    </m:r>
                    <m:r>
                      <a:rPr kumimoji="0" lang="en-US" altLang="zh-CN" sz="1600" b="0" i="1" u="none" strike="noStrike" kern="1200" cap="none" spc="0" normalizeH="0" baseline="0" noProof="0">
                        <a:ln>
                          <a:noFill/>
                        </a:ln>
                        <a:solidFill>
                          <a:prstClr val="black"/>
                        </a:solidFill>
                        <a:effectLst/>
                        <a:uLnTx/>
                        <a:uFillTx/>
                        <a:latin typeface="Cambria Math" charset="0"/>
                        <a:cs typeface="+mn-cs"/>
                      </a:rPr>
                      <m:t>)</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为</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𝑢</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𝑣</m:t>
                    </m:r>
                  </m:oMath>
                </a14:m>
                <a:r>
                  <a:rPr kumimoji="0" lang="zh-CN" alt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的最短距离</a:t>
                </a:r>
                <a:endParaRPr kumimoji="0" lang="en-US" sz="16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mc:Choice>
        <mc:Fallback xmlns="">
          <p:sp>
            <p:nvSpPr>
              <p:cNvPr id="10" name="Rectangle 9"/>
              <p:cNvSpPr>
                <a:spLocks noRot="1" noChangeAspect="1" noMove="1" noResize="1" noEditPoints="1" noAdjustHandles="1" noChangeArrowheads="1" noChangeShapeType="1" noTextEdit="1"/>
              </p:cNvSpPr>
              <p:nvPr/>
            </p:nvSpPr>
            <p:spPr>
              <a:xfrm>
                <a:off x="3688465" y="1983808"/>
                <a:ext cx="1456975" cy="584775"/>
              </a:xfrm>
              <a:prstGeom prst="rect">
                <a:avLst/>
              </a:prstGeom>
              <a:blipFill rotWithShape="0">
                <a:blip r:embed="rId5"/>
                <a:stretch>
                  <a:fillRect l="-2092" t="-3125" b="-12500"/>
                </a:stretch>
              </a:blipFill>
            </p:spPr>
            <p:txBody>
              <a:bodyPr/>
              <a:lstStyle/>
              <a:p>
                <a:r>
                  <a:rPr lang="en-US">
                    <a:noFill/>
                  </a:rPr>
                  <a:t> </a:t>
                </a:r>
              </a:p>
            </p:txBody>
          </p:sp>
        </mc:Fallback>
      </mc:AlternateContent>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1152"/>
          <a:stretch/>
        </p:blipFill>
        <p:spPr>
          <a:xfrm>
            <a:off x="5628289" y="1887554"/>
            <a:ext cx="3328363" cy="2809613"/>
          </a:xfrm>
          <a:prstGeom prst="rect">
            <a:avLst/>
          </a:prstGeom>
        </p:spPr>
      </p:pic>
      <p:sp>
        <p:nvSpPr>
          <p:cNvPr id="13" name="Rectangle 12"/>
          <p:cNvSpPr/>
          <p:nvPr/>
        </p:nvSpPr>
        <p:spPr>
          <a:xfrm>
            <a:off x="874987" y="2738364"/>
            <a:ext cx="4572000" cy="584775"/>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 0.32, 1: 0.32, 2: 0.32, 3: 0.45, </a:t>
            </a:r>
            <a:r>
              <a:rPr kumimoji="0" lang="en-US" sz="1600" b="0" i="0" u="none" strike="noStrike" kern="1200" cap="none" spc="0" normalizeH="0" baseline="0" noProof="0" dirty="0">
                <a:ln>
                  <a:noFill/>
                </a:ln>
                <a:solidFill>
                  <a:srgbClr val="FF0000"/>
                </a:solidFill>
                <a:effectLst/>
                <a:uLnTx/>
                <a:uFillTx/>
                <a:latin typeface="Calibri"/>
                <a:ea typeface="+mn-ea"/>
                <a:cs typeface="+mn-cs"/>
              </a:rPr>
              <a:t>4: 0.5</a:t>
            </a:r>
            <a:r>
              <a:rPr kumimoji="0" lang="en-US" altLang="zh-CN" sz="16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3</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FF0000"/>
                </a:solidFill>
                <a:effectLst/>
                <a:uLnTx/>
                <a:uFillTx/>
                <a:latin typeface="Calibri"/>
                <a:ea typeface="+mn-ea"/>
                <a:cs typeface="+mn-cs"/>
              </a:rPr>
              <a:t>5: 0.45</a:t>
            </a:r>
            <a:r>
              <a:rPr kumimoji="0" lang="en-US" sz="1600" b="0" i="0" u="none" strike="noStrike" kern="1200" cap="none" spc="0" normalizeH="0" baseline="0" noProof="0" dirty="0">
                <a:ln>
                  <a:noFill/>
                </a:ln>
                <a:solidFill>
                  <a:prstClr val="black"/>
                </a:solidFill>
                <a:effectLst/>
                <a:uLnTx/>
                <a:uFillTx/>
                <a:latin typeface="Calibri"/>
                <a:ea typeface="+mn-ea"/>
                <a:cs typeface="+mn-cs"/>
              </a:rPr>
              <a:t>, 6: 0.43, 7: 0.3</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en-US" sz="1600" b="0" i="0" u="none" strike="noStrike" kern="1200" cap="none" spc="0" normalizeH="0" baseline="0" noProof="0" dirty="0">
                <a:ln>
                  <a:noFill/>
                </a:ln>
                <a:solidFill>
                  <a:prstClr val="black"/>
                </a:solidFill>
                <a:effectLst/>
                <a:uLnTx/>
                <a:uFillTx/>
                <a:latin typeface="Calibri"/>
                <a:ea typeface="+mn-ea"/>
                <a:cs typeface="+mn-cs"/>
              </a:rPr>
              <a:t>, 8: 0.31, </a:t>
            </a:r>
            <a:r>
              <a:rPr kumimoji="0" lang="en-US" sz="1600" b="0" i="0" u="none" strike="noStrike" kern="1200" cap="none" spc="0" normalizeH="0" baseline="0" noProof="0" dirty="0">
                <a:ln>
                  <a:noFill/>
                </a:ln>
                <a:solidFill>
                  <a:srgbClr val="FF0000"/>
                </a:solidFill>
                <a:effectLst/>
                <a:uLnTx/>
                <a:uFillTx/>
                <a:latin typeface="Calibri"/>
                <a:ea typeface="+mn-ea"/>
                <a:cs typeface="+mn-cs"/>
              </a:rPr>
              <a:t>9: 0.5</a:t>
            </a:r>
            <a:r>
              <a:rPr kumimoji="0" lang="en-US" sz="1600" b="0" i="0" u="none" strike="noStrike" kern="1200" cap="none" spc="0" normalizeH="0" baseline="0" noProof="0" dirty="0">
                <a:ln>
                  <a:noFill/>
                </a:ln>
                <a:solidFill>
                  <a:prstClr val="black"/>
                </a:solidFill>
                <a:effectLst/>
                <a:uLnTx/>
                <a:uFillTx/>
                <a:latin typeface="Calibri"/>
                <a:ea typeface="+mn-ea"/>
                <a:cs typeface="+mn-cs"/>
              </a:rPr>
              <a:t>, 10: 0.34}</a:t>
            </a:r>
          </a:p>
        </p:txBody>
      </p:sp>
      <p:sp>
        <p:nvSpPr>
          <p:cNvPr id="14" name="Rectangle 13"/>
          <p:cNvSpPr/>
          <p:nvPr/>
        </p:nvSpPr>
        <p:spPr>
          <a:xfrm>
            <a:off x="-55180" y="2769141"/>
            <a:ext cx="102475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charset="0"/>
                <a:ea typeface="Calibri" charset="0"/>
                <a:cs typeface="Calibri" charset="0"/>
              </a:rPr>
              <a:t>Closeness</a:t>
            </a:r>
            <a:r>
              <a:rPr kumimoji="0" lang="zh-CN" altLang="en-US" sz="14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14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10"/>
          <p:cNvSpPr/>
          <p:nvPr/>
        </p:nvSpPr>
        <p:spPr>
          <a:xfrm>
            <a:off x="457199" y="3442675"/>
            <a:ext cx="4572000" cy="1341906"/>
          </a:xfrm>
          <a:prstGeom prst="rect">
            <a:avLst/>
          </a:prstGeom>
        </p:spPr>
        <p:txBody>
          <a:bodyPr>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如何解释</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Closeness Centrality</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a:t>
            </a:r>
            <a:endPar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恋爱网络：哥不是</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的男朋友，就是</a:t>
            </a:r>
            <a:r>
              <a:rPr kumimoji="0"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他</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女友的前男友 😒</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道路网络：中心地标建筑</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Slide Number Placeholder 4">
            <a:extLst>
              <a:ext uri="{FF2B5EF4-FFF2-40B4-BE49-F238E27FC236}">
                <a16:creationId xmlns:a16="http://schemas.microsoft.com/office/drawing/2014/main" xmlns="" id="{4C513365-FAB4-B84A-8FF3-A076297AEC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622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回顾一个讲过的题目</a:t>
            </a:r>
            <a:endParaRPr lang="en-US" dirty="0"/>
          </a:p>
        </p:txBody>
      </p:sp>
      <p:sp>
        <p:nvSpPr>
          <p:cNvPr id="3" name="Content Placeholder 2"/>
          <p:cNvSpPr>
            <a:spLocks noGrp="1"/>
          </p:cNvSpPr>
          <p:nvPr>
            <p:ph idx="1"/>
          </p:nvPr>
        </p:nvSpPr>
        <p:spPr>
          <a:xfrm>
            <a:off x="457200" y="819150"/>
            <a:ext cx="8229600" cy="1924050"/>
          </a:xfrm>
        </p:spPr>
        <p:txBody>
          <a:bodyPr>
            <a:normAutofit/>
          </a:bodyPr>
          <a:lstStyle/>
          <a:p>
            <a:r>
              <a:rPr lang="zh-CN" altLang="en-US" sz="1800" dirty="0"/>
              <a:t>思考题：如果节点</a:t>
            </a:r>
            <a:r>
              <a:rPr lang="en-US" altLang="zh-CN" sz="1800" dirty="0"/>
              <a:t>Z</a:t>
            </a:r>
            <a:r>
              <a:rPr lang="zh-CN" altLang="en-US" sz="1800" dirty="0"/>
              <a:t>在节点</a:t>
            </a:r>
            <a:r>
              <a:rPr lang="en-US" altLang="zh-CN" sz="1800" dirty="0"/>
              <a:t>X</a:t>
            </a:r>
            <a:r>
              <a:rPr lang="zh-CN" altLang="en-US" sz="1800" dirty="0"/>
              <a:t>和</a:t>
            </a:r>
            <a:r>
              <a:rPr lang="en-US" altLang="zh-CN" sz="1800" dirty="0"/>
              <a:t>Y</a:t>
            </a:r>
            <a:r>
              <a:rPr lang="zh-CN" altLang="en-US" sz="1800" dirty="0"/>
              <a:t>所有的最短路径上，则称</a:t>
            </a:r>
            <a:r>
              <a:rPr lang="en-US" altLang="zh-CN" sz="1800" dirty="0"/>
              <a:t>Z</a:t>
            </a:r>
            <a:r>
              <a:rPr lang="zh-CN" altLang="en-US" sz="1800" dirty="0"/>
              <a:t>为</a:t>
            </a:r>
            <a:r>
              <a:rPr lang="en-US" altLang="zh-CN" sz="1800" dirty="0"/>
              <a:t>X</a:t>
            </a:r>
            <a:r>
              <a:rPr lang="zh-CN" altLang="en-US" sz="1800" dirty="0"/>
              <a:t>和</a:t>
            </a:r>
            <a:r>
              <a:rPr lang="en-US" altLang="zh-CN" sz="1800" dirty="0"/>
              <a:t>Y</a:t>
            </a:r>
            <a:r>
              <a:rPr lang="zh-CN" altLang="en-US" sz="1800" dirty="0"/>
              <a:t>的关键节点（</a:t>
            </a:r>
            <a:r>
              <a:rPr lang="en-US" altLang="zh-CN" sz="1800" dirty="0"/>
              <a:t>Pivot</a:t>
            </a:r>
            <a:r>
              <a:rPr lang="zh-CN" altLang="en-US" sz="1800" dirty="0"/>
              <a:t> </a:t>
            </a:r>
            <a:r>
              <a:rPr lang="en-US" altLang="zh-CN" sz="1800" dirty="0"/>
              <a:t>node</a:t>
            </a:r>
            <a:r>
              <a:rPr lang="zh-CN" altLang="en-US" sz="1800" dirty="0"/>
              <a:t>），其中</a:t>
            </a:r>
            <a:r>
              <a:rPr lang="en-US" altLang="zh-CN" sz="1800" dirty="0"/>
              <a:t>Z</a:t>
            </a:r>
            <a:r>
              <a:rPr lang="zh-CN" altLang="en-US" sz="1800" dirty="0"/>
              <a:t>与</a:t>
            </a:r>
            <a:r>
              <a:rPr lang="en-US" altLang="zh-CN" sz="1800" dirty="0"/>
              <a:t>X</a:t>
            </a:r>
            <a:r>
              <a:rPr lang="zh-CN" altLang="en-US" sz="1800" dirty="0"/>
              <a:t>和</a:t>
            </a:r>
            <a:r>
              <a:rPr lang="en-US" altLang="zh-CN" sz="1800" dirty="0"/>
              <a:t>Y</a:t>
            </a:r>
            <a:r>
              <a:rPr lang="zh-CN" altLang="en-US" sz="1800" dirty="0"/>
              <a:t>均不重合</a:t>
            </a:r>
            <a:endParaRPr lang="en-US" altLang="zh-CN" sz="1800" dirty="0"/>
          </a:p>
          <a:p>
            <a:pPr lvl="1"/>
            <a:r>
              <a:rPr lang="zh-CN" altLang="en-US" sz="1600" dirty="0"/>
              <a:t>请构造一个图：每个节点均为至少一对节点的关键节点</a:t>
            </a:r>
            <a:endParaRPr lang="en-US" altLang="zh-CN" sz="1600" dirty="0"/>
          </a:p>
          <a:p>
            <a:pPr lvl="1"/>
            <a:r>
              <a:rPr lang="zh-CN" altLang="en-US" sz="1600" dirty="0"/>
              <a:t>请构造一个图：每个节点均为至少两对节点的关键节点</a:t>
            </a:r>
            <a:endParaRPr lang="en-US" altLang="zh-CN" sz="1600" dirty="0"/>
          </a:p>
          <a:p>
            <a:pPr lvl="1"/>
            <a:r>
              <a:rPr lang="zh-CN" altLang="en-US" sz="1600" dirty="0"/>
              <a:t>请构造一个图：该图中至少包含四个节点，并存在一个节点</a:t>
            </a:r>
            <a:r>
              <a:rPr lang="en-US" altLang="zh-CN" sz="1600" dirty="0"/>
              <a:t>X</a:t>
            </a:r>
            <a:r>
              <a:rPr lang="zh-CN" altLang="en-US" sz="1600" dirty="0"/>
              <a:t>，它是图中所有节点对的关键节点（不包含</a:t>
            </a:r>
            <a:r>
              <a:rPr lang="en-US" altLang="zh-CN" sz="1600" dirty="0"/>
              <a:t>X</a:t>
            </a:r>
            <a:r>
              <a:rPr lang="zh-CN" altLang="en-US" sz="1600" dirty="0"/>
              <a:t>）</a:t>
            </a:r>
            <a:endParaRPr lang="en-US" altLang="zh-CN" sz="1600" dirty="0"/>
          </a:p>
        </p:txBody>
      </p:sp>
      <p:sp>
        <p:nvSpPr>
          <p:cNvPr id="5" name="Oval 4"/>
          <p:cNvSpPr/>
          <p:nvPr/>
        </p:nvSpPr>
        <p:spPr>
          <a:xfrm>
            <a:off x="4388246" y="254787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E</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p:cNvCxnSpPr>
            <a:stCxn id="7" idx="2"/>
            <a:endCxn id="5" idx="6"/>
          </p:cNvCxnSpPr>
          <p:nvPr/>
        </p:nvCxnSpPr>
        <p:spPr>
          <a:xfrm flipH="1">
            <a:off x="4755753" y="2731625"/>
            <a:ext cx="1354948" cy="0"/>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110701" y="254787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4388246" y="3432099"/>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F</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6110701" y="3432099"/>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B</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302402" y="4383152"/>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C</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7086832" y="4388191"/>
            <a:ext cx="367507" cy="367507"/>
          </a:xfrm>
          <a:prstGeom prst="ellipse">
            <a:avLst/>
          </a:prstGeom>
          <a:solidFill>
            <a:srgbClr val="AE0627"/>
          </a:solidFill>
          <a:ln>
            <a:solidFill>
              <a:srgbClr val="AE062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D</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4" name="Straight Connector 13"/>
          <p:cNvCxnSpPr>
            <a:stCxn id="8" idx="0"/>
            <a:endCxn id="5" idx="4"/>
          </p:cNvCxnSpPr>
          <p:nvPr/>
        </p:nvCxnSpPr>
        <p:spPr>
          <a:xfrm flipV="1">
            <a:off x="4572000" y="2915378"/>
            <a:ext cx="0" cy="516721"/>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0"/>
            <a:endCxn id="7" idx="4"/>
          </p:cNvCxnSpPr>
          <p:nvPr/>
        </p:nvCxnSpPr>
        <p:spPr>
          <a:xfrm flipV="1">
            <a:off x="6294455" y="2915378"/>
            <a:ext cx="0" cy="516721"/>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3"/>
            <a:endCxn id="10" idx="0"/>
          </p:cNvCxnSpPr>
          <p:nvPr/>
        </p:nvCxnSpPr>
        <p:spPr>
          <a:xfrm flipH="1">
            <a:off x="5486156" y="3745786"/>
            <a:ext cx="678365" cy="637366"/>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5"/>
            <a:endCxn id="11" idx="0"/>
          </p:cNvCxnSpPr>
          <p:nvPr/>
        </p:nvCxnSpPr>
        <p:spPr>
          <a:xfrm>
            <a:off x="6424388" y="3745786"/>
            <a:ext cx="846198" cy="642405"/>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1" idx="2"/>
          </p:cNvCxnSpPr>
          <p:nvPr/>
        </p:nvCxnSpPr>
        <p:spPr>
          <a:xfrm>
            <a:off x="5669909" y="4566906"/>
            <a:ext cx="1416923" cy="5039"/>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1"/>
            <a:endCxn id="8" idx="4"/>
          </p:cNvCxnSpPr>
          <p:nvPr/>
        </p:nvCxnSpPr>
        <p:spPr>
          <a:xfrm flipH="1" flipV="1">
            <a:off x="4572000" y="3799606"/>
            <a:ext cx="784222" cy="637366"/>
          </a:xfrm>
          <a:prstGeom prst="line">
            <a:avLst/>
          </a:prstGeom>
          <a:ln w="28575">
            <a:solidFill>
              <a:srgbClr val="AE0627"/>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3778" y="2976678"/>
            <a:ext cx="4572000" cy="369332"/>
          </a:xfrm>
          <a:prstGeom prst="rect">
            <a:avLst/>
          </a:prstGeom>
        </p:spPr>
        <p:txBody>
          <a:bodyPr>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思考：</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关键节点起到了什么作用？</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Rectangle 18"/>
          <p:cNvSpPr/>
          <p:nvPr/>
        </p:nvSpPr>
        <p:spPr>
          <a:xfrm>
            <a:off x="413712" y="3526959"/>
            <a:ext cx="3974534" cy="523220"/>
          </a:xfrm>
          <a:prstGeom prst="rect">
            <a:avLst/>
          </a:prstGeom>
        </p:spPr>
        <p:txBody>
          <a:bodyPr wrap="squar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zh-CN" altLang="en-US" sz="2800" b="0" i="0" u="none" strike="noStrike" kern="1200" cap="none" spc="0" normalizeH="0" baseline="0" noProof="0" dirty="0">
                <a:ln>
                  <a:noFill/>
                </a:ln>
                <a:solidFill>
                  <a:srgbClr val="AE0627"/>
                </a:solidFill>
                <a:effectLst/>
                <a:uLnTx/>
                <a:uFillTx/>
                <a:latin typeface="Microsoft YaHei" charset="-122"/>
                <a:ea typeface="Microsoft YaHei" charset="-122"/>
                <a:cs typeface="Microsoft YaHei" charset="-122"/>
              </a:rPr>
              <a:t>中介！</a:t>
            </a:r>
            <a:endParaRPr kumimoji="0" lang="en-US" altLang="zh-CN" sz="2800" b="0" i="0" u="none" strike="noStrike" kern="1200" cap="none" spc="0" normalizeH="0" baseline="0" noProof="0" dirty="0">
              <a:ln>
                <a:noFill/>
              </a:ln>
              <a:solidFill>
                <a:srgbClr val="AE0627"/>
              </a:solidFill>
              <a:effectLst/>
              <a:uLnTx/>
              <a:uFillTx/>
              <a:latin typeface="微软雅黑" panose="020B0503020204020204" pitchFamily="34" charset="-122"/>
              <a:ea typeface="微软雅黑" panose="020B0503020204020204" pitchFamily="34" charset="-122"/>
              <a:cs typeface="+mn-cs"/>
            </a:endParaRPr>
          </a:p>
        </p:txBody>
      </p:sp>
      <p:sp>
        <p:nvSpPr>
          <p:cNvPr id="4" name="Slide Number Placeholder 3">
            <a:extLst>
              <a:ext uri="{FF2B5EF4-FFF2-40B4-BE49-F238E27FC236}">
                <a16:creationId xmlns:a16="http://schemas.microsoft.com/office/drawing/2014/main" xmlns="" id="{CD6AAF54-C6ED-5247-9975-2199B0E43A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0989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用图来直观展示社交网络</a:t>
            </a:r>
            <a:endParaRPr lang="en-US" dirty="0"/>
          </a:p>
        </p:txBody>
      </p:sp>
      <p:sp>
        <p:nvSpPr>
          <p:cNvPr id="3" name="Content Placeholder 2"/>
          <p:cNvSpPr>
            <a:spLocks noGrp="1"/>
          </p:cNvSpPr>
          <p:nvPr>
            <p:ph idx="1"/>
          </p:nvPr>
        </p:nvSpPr>
        <p:spPr>
          <a:xfrm>
            <a:off x="457200" y="819150"/>
            <a:ext cx="8229600" cy="468176"/>
          </a:xfrm>
        </p:spPr>
        <p:txBody>
          <a:bodyPr>
            <a:normAutofit/>
          </a:bodyPr>
          <a:lstStyle/>
          <a:p>
            <a:r>
              <a:rPr lang="zh-CN" altLang="en-US" sz="2200" dirty="0"/>
              <a:t>提问：如何展现咱们班同学与同学之间的</a:t>
            </a:r>
            <a:r>
              <a:rPr lang="zh-CN" altLang="en-US" sz="2200" dirty="0">
                <a:solidFill>
                  <a:srgbClr val="C00000"/>
                </a:solidFill>
              </a:rPr>
              <a:t>社交网络</a:t>
            </a:r>
            <a:r>
              <a:rPr lang="zh-CN" altLang="en-US" sz="2200" dirty="0"/>
              <a:t>？</a:t>
            </a:r>
            <a:endParaRPr lang="en-US" sz="2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9414"/>
          <a:stretch/>
        </p:blipFill>
        <p:spPr>
          <a:xfrm>
            <a:off x="899159" y="1287326"/>
            <a:ext cx="2634335" cy="3000648"/>
          </a:xfrm>
          <a:prstGeom prst="rect">
            <a:avLst/>
          </a:prstGeom>
        </p:spPr>
      </p:pic>
      <p:sp>
        <p:nvSpPr>
          <p:cNvPr id="8" name="Right Arrow 7"/>
          <p:cNvSpPr/>
          <p:nvPr/>
        </p:nvSpPr>
        <p:spPr>
          <a:xfrm>
            <a:off x="3886553" y="2353310"/>
            <a:ext cx="472440" cy="868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1040" y="4325263"/>
            <a:ext cx="7741920" cy="430887"/>
          </a:xfrm>
          <a:prstGeom prst="rect">
            <a:avLst/>
          </a:prstGeom>
        </p:spPr>
        <p:txBody>
          <a:bodyPr wrap="square">
            <a:spAutoFit/>
          </a:bodyPr>
          <a:lstStyle/>
          <a:p>
            <a:pPr algn="ctr"/>
            <a:r>
              <a:rPr lang="zh-CN" altLang="en-US" sz="2200" dirty="0">
                <a:latin typeface="微软雅黑" panose="020B0503020204020204" pitchFamily="34" charset="-122"/>
                <a:ea typeface="微软雅黑" panose="020B0503020204020204" pitchFamily="34" charset="-122"/>
              </a:rPr>
              <a:t>我们希望让数据“</a:t>
            </a:r>
            <a:r>
              <a:rPr lang="zh-CN" altLang="en-US" sz="2200" dirty="0">
                <a:solidFill>
                  <a:srgbClr val="C00000"/>
                </a:solidFill>
                <a:latin typeface="微软雅黑" panose="020B0503020204020204" pitchFamily="34" charset="-122"/>
                <a:ea typeface="微软雅黑" panose="020B0503020204020204" pitchFamily="34" charset="-122"/>
              </a:rPr>
              <a:t>说话</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揭示微观数据背后的宏观模式</a:t>
            </a:r>
            <a:endParaRPr lang="en-US" altLang="zh-CN" sz="2200"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80" t="5197" r="10846" b="3508"/>
          <a:stretch/>
        </p:blipFill>
        <p:spPr>
          <a:xfrm>
            <a:off x="4571999" y="1287224"/>
            <a:ext cx="4139079" cy="3000750"/>
          </a:xfrm>
          <a:prstGeom prst="rect">
            <a:avLst/>
          </a:prstGeom>
        </p:spPr>
      </p:pic>
      <p:sp>
        <p:nvSpPr>
          <p:cNvPr id="6" name="Oval 5"/>
          <p:cNvSpPr/>
          <p:nvPr/>
        </p:nvSpPr>
        <p:spPr>
          <a:xfrm>
            <a:off x="6400800" y="2002736"/>
            <a:ext cx="530578" cy="410441"/>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496346">
            <a:off x="6703449" y="3515333"/>
            <a:ext cx="1029333" cy="5630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18496346">
            <a:off x="6385200" y="2653195"/>
            <a:ext cx="1105890" cy="1215847"/>
          </a:xfrm>
          <a:prstGeom prst="ellipse">
            <a:avLst/>
          </a:prstGeom>
          <a:noFill/>
          <a:ln>
            <a:solidFill>
              <a:srgbClr val="261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27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6" grpId="0" animBg="1"/>
      <p:bldP spid="6" grpId="1" animBg="1"/>
      <p:bldP spid="10" grpId="0" animBg="1"/>
      <p:bldP spid="10" grpId="1"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基于路径的度量方法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3878017"/>
              </a:xfrm>
            </p:spPr>
            <p:txBody>
              <a:bodyPr/>
              <a:lstStyle/>
              <a:p>
                <a:r>
                  <a:rPr lang="en-US" altLang="zh-CN" dirty="0" err="1">
                    <a:latin typeface="Calibri" charset="0"/>
                    <a:ea typeface="Calibri" charset="0"/>
                    <a:cs typeface="Calibri" charset="0"/>
                  </a:rPr>
                  <a:t>Betweenness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取决于它是否</a:t>
                </a:r>
                <a:r>
                  <a:rPr lang="zh-CN" altLang="zh-CN" dirty="0"/>
                  <a:t>经常出现在其它节点</a:t>
                </a:r>
                <a:r>
                  <a:rPr lang="zh-CN" altLang="en-US" dirty="0"/>
                  <a:t>的</a:t>
                </a:r>
                <a:r>
                  <a:rPr lang="zh-CN" altLang="zh-CN" dirty="0"/>
                  <a:t>最短路径</a:t>
                </a:r>
                <a:r>
                  <a:rPr lang="zh-CN" altLang="en-US" dirty="0"/>
                  <a:t>上</a:t>
                </a:r>
                <a:endParaRPr lang="en-US" altLang="zh-CN" dirty="0">
                  <a:latin typeface="Microsoft YaHei" charset="-122"/>
                  <a:ea typeface="Microsoft YaHei" charset="-122"/>
                  <a:cs typeface="Microsoft YaHei" charset="-122"/>
                </a:endParaRPr>
              </a:p>
              <a:p>
                <a:pPr lvl="1"/>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出现在其它节点最短路径上次数越多，</a:t>
                </a:r>
                <a:r>
                  <a:rPr lang="en-US" altLang="zh-CN" dirty="0"/>
                  <a:t> </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越重要</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3878017"/>
              </a:xfrm>
              <a:blipFill rotWithShape="0">
                <a:blip r:embed="rId3"/>
                <a:stretch>
                  <a:fillRect l="-667" t="-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1371" y="1929412"/>
                <a:ext cx="4360681" cy="7857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𝐶</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charset="0"/>
                              <a:cs typeface="+mn-cs"/>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𝑉</m:t>
                          </m:r>
                        </m:sub>
                        <m:sup/>
                        <m:e>
                          <m:f>
                            <m:fPr>
                              <m:ctrlPr>
                                <a:rPr kumimoji="0" lang="mr-IN" altLang="zh-CN" sz="1800" b="0" i="1" u="none" strike="noStrike" kern="1200" cap="none" spc="0" normalizeH="0" baseline="0" noProof="0" smtClean="0">
                                  <a:ln>
                                    <a:noFill/>
                                  </a:ln>
                                  <a:solidFill>
                                    <a:prstClr val="black"/>
                                  </a:solidFill>
                                  <a:effectLst/>
                                  <a:uLnTx/>
                                  <a:uFillTx/>
                                  <a:latin typeface="Cambria Math" charset="0"/>
                                </a:rPr>
                              </m:ctrlPr>
                            </m:fPr>
                            <m:num>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srgbClr val="C00000"/>
                                  </a:solidFill>
                                  <a:effectLst/>
                                  <a:uLnTx/>
                                  <a:uFillTx/>
                                  <a:latin typeface="Cambria Math" charset="0"/>
                                  <a:cs typeface="+mn-cs"/>
                                </a:rPr>
                              </m:ctrlPr>
                            </m:fPr>
                            <m:num>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−1)(</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−2)</m:t>
                              </m:r>
                            </m:num>
                            <m:den>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2</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431371" y="1929412"/>
                <a:ext cx="4360681" cy="785728"/>
              </a:xfrm>
              <a:prstGeom prst="rect">
                <a:avLst/>
              </a:prstGeom>
              <a:blipFill>
                <a:blip r:embed="rId4"/>
                <a:stretch>
                  <a:fillRect t="-117460" b="-160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51791" y="2759292"/>
                <a:ext cx="436945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为</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𝑠</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𝑡</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的最短路径个数；</a:t>
                </a: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charset="0"/>
                        <a:cs typeface="+mn-cs"/>
                      </a:rPr>
                      <m:t>𝜎</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r>
                      <a:rPr kumimoji="0" lang="en-US" altLang="zh-CN" sz="1400" b="0" i="1" u="none" strike="noStrike" kern="1200" cap="none" spc="0" normalizeH="0" baseline="0" noProof="0">
                        <a:ln>
                          <a:noFill/>
                        </a:ln>
                        <a:solidFill>
                          <a:prstClr val="black"/>
                        </a:solidFill>
                        <a:effectLst/>
                        <a:uLnTx/>
                        <a:uFillTx/>
                        <a:latin typeface="Cambria Math" charset="0"/>
                        <a:cs typeface="+mn-cs"/>
                      </a:rPr>
                      <m:t>𝑠</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r>
                      <a:rPr kumimoji="0" lang="en-US" altLang="zh-CN" sz="1400" b="0" i="1" u="none" strike="noStrike" kern="1200" cap="none" spc="0" normalizeH="0" baseline="0" noProof="0">
                        <a:ln>
                          <a:noFill/>
                        </a:ln>
                        <a:solidFill>
                          <a:prstClr val="black"/>
                        </a:solidFill>
                        <a:effectLst/>
                        <a:uLnTx/>
                        <a:uFillTx/>
                        <a:latin typeface="Cambria Math" charset="0"/>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oMath>
                </a14:m>
                <a:r>
                  <a:rPr kumimoji="0" lang="en-US" altLang="zh-CN" sz="1400" b="0" i="0" u="none" strike="noStrike" kern="1200" cap="none" spc="0" normalizeH="0" baseline="0" noProof="0" dirty="0">
                    <a:ln>
                      <a:noFill/>
                    </a:ln>
                    <a:solidFill>
                      <a:prstClr val="black"/>
                    </a:solidFill>
                    <a:effectLst/>
                    <a:uLnTx/>
                    <a:uFillTx/>
                    <a:latin typeface="Calibri"/>
                    <a:ea typeface="Microsoft YaHei" charset="-122"/>
                    <a:cs typeface="Microsoft YaHei" charset="-122"/>
                  </a:rPr>
                  <a:t> </a:t>
                </a:r>
                <a14:m>
                  <m:oMath xmlns:m="http://schemas.openxmlformats.org/officeDocument/2006/math">
                    <m:r>
                      <a:rPr kumimoji="0" lang="en-US" altLang="zh-CN" sz="1400" b="0" i="1" u="none" strike="noStrike" kern="1200" cap="none" spc="0" normalizeH="0" baseline="0" noProof="0" dirty="0">
                        <a:ln>
                          <a:noFill/>
                        </a:ln>
                        <a:solidFill>
                          <a:prstClr val="black"/>
                        </a:solidFill>
                        <a:effectLst/>
                        <a:uLnTx/>
                        <a:uFillTx/>
                        <a:latin typeface="Cambria Math" charset="0"/>
                        <a:ea typeface="Microsoft YaHei" charset="-122"/>
                        <a:cs typeface="Microsoft YaHei" charset="-122"/>
                      </a:rPr>
                      <m:t>𝑠</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400" b="0" i="1" u="none" strike="noStrike" kern="1200" cap="none" spc="0" normalizeH="0" baseline="0" noProof="0" dirty="0">
                        <a:ln>
                          <a:noFill/>
                        </a:ln>
                        <a:solidFill>
                          <a:prstClr val="black"/>
                        </a:solidFill>
                        <a:effectLst/>
                        <a:uLnTx/>
                        <a:uFillTx/>
                        <a:latin typeface="Cambria Math" charset="0"/>
                        <a:ea typeface="Microsoft YaHei" charset="-122"/>
                        <a:cs typeface="Microsoft YaHei" charset="-122"/>
                      </a:rPr>
                      <m:t>𝑡</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经过</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𝑣</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的最短路径个数；</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其中</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v</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不等于</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s</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或</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t</a:t>
                </a:r>
                <a:endParaRPr kumimoji="0" 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endParaRPr>
              </a:p>
            </p:txBody>
          </p:sp>
        </mc:Choice>
        <mc:Fallback xmlns="">
          <p:sp>
            <p:nvSpPr>
              <p:cNvPr id="10" name="Rectangle 9"/>
              <p:cNvSpPr>
                <a:spLocks noRot="1" noChangeAspect="1" noMove="1" noResize="1" noEditPoints="1" noAdjustHandles="1" noChangeArrowheads="1" noChangeShapeType="1" noTextEdit="1"/>
              </p:cNvSpPr>
              <p:nvPr/>
            </p:nvSpPr>
            <p:spPr>
              <a:xfrm>
                <a:off x="551791" y="2759292"/>
                <a:ext cx="4369459" cy="523220"/>
              </a:xfrm>
              <a:prstGeom prst="rect">
                <a:avLst/>
              </a:prstGeom>
              <a:blipFill>
                <a:blip r:embed="rId5"/>
                <a:stretch>
                  <a:fillRect l="-289" b="-9524"/>
                </a:stretch>
              </a:blipFill>
            </p:spPr>
            <p:txBody>
              <a:bodyPr/>
              <a:lstStyle/>
              <a:p>
                <a:r>
                  <a:rPr lang="en-US">
                    <a:noFill/>
                  </a:rPr>
                  <a:t> </a:t>
                </a:r>
              </a:p>
            </p:txBody>
          </p:sp>
        </mc:Fallback>
      </mc:AlternateContent>
      <p:sp>
        <p:nvSpPr>
          <p:cNvPr id="13" name="Rectangle 12"/>
          <p:cNvSpPr/>
          <p:nvPr/>
        </p:nvSpPr>
        <p:spPr>
          <a:xfrm>
            <a:off x="969579" y="4112392"/>
            <a:ext cx="4572000" cy="584775"/>
          </a:xfrm>
          <a:prstGeom prst="rect">
            <a:avLst/>
          </a:prstGeom>
          <a:solidFill>
            <a:srgbClr val="F6F8FA"/>
          </a:solidFill>
          <a:ln>
            <a:solidFill>
              <a:schemeClr val="bg1">
                <a:lumMod val="8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 0.0, 1: 0.0, 2: 0.0, 3: </a:t>
            </a:r>
            <a:r>
              <a:rPr kumimoji="0" lang="en-US" sz="1600" b="0" i="0" u="none" strike="noStrike" kern="1200" cap="none" spc="0" normalizeH="0" baseline="0" noProof="0" dirty="0">
                <a:ln>
                  <a:noFill/>
                </a:ln>
                <a:solidFill>
                  <a:srgbClr val="FF0000"/>
                </a:solidFill>
                <a:effectLst/>
                <a:uLnTx/>
                <a:uFillTx/>
                <a:latin typeface="Calibri"/>
                <a:ea typeface="+mn-ea"/>
                <a:cs typeface="+mn-cs"/>
              </a:rPr>
              <a:t>0.53</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FF0000"/>
                </a:solidFill>
                <a:effectLst/>
                <a:uLnTx/>
                <a:uFillTx/>
                <a:latin typeface="Calibri"/>
                <a:ea typeface="+mn-ea"/>
                <a:cs typeface="+mn-cs"/>
              </a:rPr>
              <a:t>4: 0.5</a:t>
            </a:r>
            <a:r>
              <a:rPr kumimoji="0" lang="en-US" altLang="zh-CN" sz="16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6</a:t>
            </a:r>
            <a:r>
              <a:rPr kumimoji="0" lang="en-US" sz="1600" b="0" i="0" u="none" strike="noStrike" kern="1200" cap="none" spc="0" normalizeH="0" baseline="0" noProof="0" dirty="0">
                <a:ln>
                  <a:noFill/>
                </a:ln>
                <a:solidFill>
                  <a:prstClr val="black"/>
                </a:solidFill>
                <a:effectLst/>
                <a:uLnTx/>
                <a:uFillTx/>
                <a:latin typeface="Calibri"/>
                <a:ea typeface="+mn-ea"/>
                <a:cs typeface="+mn-cs"/>
              </a:rPr>
              <a:t>, 5: 0.1</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FF0000"/>
                </a:solidFill>
                <a:effectLst/>
                <a:uLnTx/>
                <a:uFillTx/>
                <a:latin typeface="Calibri"/>
                <a:ea typeface="+mn-ea"/>
                <a:cs typeface="+mn-cs"/>
              </a:rPr>
              <a:t>6: 0.4</a:t>
            </a:r>
            <a:r>
              <a:rPr kumimoji="0" lang="en-US" sz="1600" b="0" i="0" u="none" strike="noStrike" kern="1200" cap="none" spc="0" normalizeH="0" baseline="0" noProof="0" dirty="0">
                <a:ln>
                  <a:noFill/>
                </a:ln>
                <a:solidFill>
                  <a:prstClr val="black"/>
                </a:solidFill>
                <a:effectLst/>
                <a:uLnTx/>
                <a:uFillTx/>
                <a:latin typeface="Calibri"/>
                <a:ea typeface="+mn-ea"/>
                <a:cs typeface="+mn-cs"/>
              </a:rPr>
              <a:t>, 7: 0.0, 8: 0.0, 9: 0.3</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r>
              <a:rPr kumimoji="0" lang="en-US" sz="1600" b="0" i="0" u="none" strike="noStrike" kern="1200" cap="none" spc="0" normalizeH="0" baseline="0" noProof="0" dirty="0">
                <a:ln>
                  <a:noFill/>
                </a:ln>
                <a:solidFill>
                  <a:prstClr val="black"/>
                </a:solidFill>
                <a:effectLst/>
                <a:uLnTx/>
                <a:uFillTx/>
                <a:latin typeface="Calibri"/>
                <a:ea typeface="+mn-ea"/>
                <a:cs typeface="+mn-cs"/>
              </a:rPr>
              <a:t>, 10: 0.0}</a:t>
            </a:r>
          </a:p>
        </p:txBody>
      </p:sp>
      <p:sp>
        <p:nvSpPr>
          <p:cNvPr id="14" name="Rectangle 13"/>
          <p:cNvSpPr/>
          <p:nvPr/>
        </p:nvSpPr>
        <p:spPr>
          <a:xfrm>
            <a:off x="39412" y="4143169"/>
            <a:ext cx="102475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charset="0"/>
                <a:ea typeface="Calibri" charset="0"/>
                <a:cs typeface="Calibri" charset="0"/>
              </a:rPr>
              <a:t>Betweenness</a:t>
            </a:r>
            <a:r>
              <a:rPr kumimoji="0" lang="zh-CN" altLang="en-US" sz="12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12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7961"/>
          <a:stretch/>
        </p:blipFill>
        <p:spPr>
          <a:xfrm>
            <a:off x="5636173" y="2372153"/>
            <a:ext cx="3369530" cy="2325971"/>
          </a:xfrm>
          <a:prstGeom prst="rect">
            <a:avLst/>
          </a:prstGeom>
        </p:spPr>
      </p:pic>
      <p:sp>
        <p:nvSpPr>
          <p:cNvPr id="5" name="Slide Number Placeholder 4">
            <a:extLst>
              <a:ext uri="{FF2B5EF4-FFF2-40B4-BE49-F238E27FC236}">
                <a16:creationId xmlns:a16="http://schemas.microsoft.com/office/drawing/2014/main" xmlns="" id="{59CBFC70-A5B2-984C-9912-41491864A3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15" name="Rectangle 14">
            <a:extLst>
              <a:ext uri="{FF2B5EF4-FFF2-40B4-BE49-F238E27FC236}">
                <a16:creationId xmlns:a16="http://schemas.microsoft.com/office/drawing/2014/main" xmlns="" id="{B20B36AF-E566-2D4C-BA19-CFA212A1F88B}"/>
              </a:ext>
            </a:extLst>
          </p:cNvPr>
          <p:cNvSpPr/>
          <p:nvPr/>
        </p:nvSpPr>
        <p:spPr>
          <a:xfrm>
            <a:off x="1205435" y="3320984"/>
            <a:ext cx="3538015"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节点</a:t>
            </a:r>
            <a:r>
              <a:rPr kumimoji="0" lang="en-US" altLang="zh-CN"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3</a:t>
            </a:r>
            <a:r>
              <a:rPr kumimoji="0" lang="zh-CN" altLang="en-US" sz="2000" b="0" i="0" u="none" strike="noStrike" kern="1200" cap="none" spc="0" normalizeH="0" baseline="0" noProof="0" dirty="0">
                <a:ln>
                  <a:noFill/>
                </a:ln>
                <a:solidFill>
                  <a:srgbClr val="C00000"/>
                </a:solidFill>
                <a:effectLst/>
                <a:uLnTx/>
                <a:uFillTx/>
                <a:latin typeface="Helvetica Neue" charset="0"/>
                <a:ea typeface="宋体" panose="02010600030101010101" pitchFamily="2" charset="-122"/>
                <a:cs typeface="+mn-cs"/>
              </a:rPr>
              <a:t>的</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Betweenness</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Centrality</a:t>
            </a:r>
            <a:r>
              <a:rPr kumimoji="0" lang="zh-CN" altLang="en-US" sz="20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endPar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A.</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0.42;</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B.</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0.53;</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C.</a:t>
            </a:r>
            <a:r>
              <a:rPr kumimoji="0" lang="zh-CN" altLang="en-US"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 </a:t>
            </a:r>
            <a:r>
              <a:rPr kumimoji="0" lang="en-US" altLang="zh-CN" sz="1800" b="0" i="0" u="none" strike="noStrike" kern="12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Calibri" panose="020F0502020204030204" pitchFamily="34" charset="0"/>
              </a:rPr>
              <a:t>0. 33</a:t>
            </a:r>
            <a:endParaRPr kumimoji="0" lang="en-US" sz="2800" b="0" i="0" u="none" strike="noStrike" kern="120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p:txBody>
      </p:sp>
      <p:sp>
        <p:nvSpPr>
          <p:cNvPr id="20" name="Rectangle 19">
            <a:extLst>
              <a:ext uri="{FF2B5EF4-FFF2-40B4-BE49-F238E27FC236}">
                <a16:creationId xmlns:a16="http://schemas.microsoft.com/office/drawing/2014/main" xmlns="" id="{61D5A539-94B6-784E-883B-42F7133BF9D5}"/>
              </a:ext>
            </a:extLst>
          </p:cNvPr>
          <p:cNvSpPr/>
          <p:nvPr/>
        </p:nvSpPr>
        <p:spPr>
          <a:xfrm>
            <a:off x="637625" y="3397928"/>
            <a:ext cx="6431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Helvetica Neue" charset="0"/>
                <a:ea typeface="+mn-ea"/>
                <a:cs typeface="+mn-cs"/>
              </a:rPr>
              <a:t>🔔</a:t>
            </a:r>
            <a:r>
              <a:rPr kumimoji="0" lang="zh-CN" altLang="en-US" sz="2800" b="0" i="0" u="none" strike="noStrike" kern="1200" cap="none" spc="0" normalizeH="0" baseline="0" noProof="0" dirty="0">
                <a:ln>
                  <a:noFill/>
                </a:ln>
                <a:solidFill>
                  <a:srgbClr val="000000"/>
                </a:solidFill>
                <a:effectLst/>
                <a:uLnTx/>
                <a:uFillTx/>
                <a:latin typeface="Helvetica Neue" charset="0"/>
                <a:ea typeface="宋体" panose="02010600030101010101" pitchFamily="2" charset="-122"/>
                <a:cs typeface="+mn-cs"/>
              </a:rPr>
              <a:t> </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939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charset="-122"/>
                <a:ea typeface="Microsoft YaHei" charset="-122"/>
                <a:cs typeface="Microsoft YaHei" charset="-122"/>
              </a:rPr>
              <a:t>基于路径的度量方法</a:t>
            </a:r>
            <a:endParaRPr 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19150"/>
                <a:ext cx="8229600" cy="3878017"/>
              </a:xfrm>
            </p:spPr>
            <p:txBody>
              <a:bodyPr/>
              <a:lstStyle/>
              <a:p>
                <a:r>
                  <a:rPr lang="en-US" altLang="zh-CN" dirty="0" err="1">
                    <a:latin typeface="Calibri" charset="0"/>
                    <a:ea typeface="Calibri" charset="0"/>
                    <a:cs typeface="Calibri" charset="0"/>
                  </a:rPr>
                  <a:t>Betweenness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pPr lvl="1"/>
                <a:r>
                  <a:rPr lang="zh-CN" altLang="en-US" dirty="0"/>
                  <a:t>节点</a:t>
                </a:r>
                <a14:m>
                  <m:oMath xmlns:m="http://schemas.openxmlformats.org/officeDocument/2006/math">
                    <m:r>
                      <a:rPr lang="en-US" altLang="zh-CN" i="1" dirty="0">
                        <a:latin typeface="Cambria Math" charset="0"/>
                      </a:rPr>
                      <m:t>𝑣</m:t>
                    </m:r>
                  </m:oMath>
                </a14:m>
                <a:r>
                  <a:rPr lang="zh-CN" altLang="en-US" dirty="0"/>
                  <a:t>的</a:t>
                </a:r>
                <a:r>
                  <a:rPr lang="en-US" altLang="zh-CN" dirty="0">
                    <a:latin typeface="Calibri" charset="0"/>
                    <a:ea typeface="Calibri" charset="0"/>
                    <a:cs typeface="Calibri" charset="0"/>
                  </a:rPr>
                  <a:t>Centrality</a:t>
                </a:r>
                <a:r>
                  <a:rPr lang="zh-CN" altLang="en-US" dirty="0">
                    <a:latin typeface="Microsoft YaHei" charset="-122"/>
                    <a:ea typeface="Microsoft YaHei" charset="-122"/>
                    <a:cs typeface="Microsoft YaHei" charset="-122"/>
                  </a:rPr>
                  <a:t>取决于它是否</a:t>
                </a:r>
                <a:r>
                  <a:rPr lang="zh-CN" altLang="zh-CN" dirty="0"/>
                  <a:t>经常出现在其它节点</a:t>
                </a:r>
                <a:r>
                  <a:rPr lang="zh-CN" altLang="en-US" dirty="0"/>
                  <a:t>的</a:t>
                </a:r>
                <a:r>
                  <a:rPr lang="zh-CN" altLang="zh-CN" dirty="0"/>
                  <a:t>最短路径</a:t>
                </a:r>
                <a:r>
                  <a:rPr lang="zh-CN" altLang="en-US" dirty="0"/>
                  <a:t>上</a:t>
                </a:r>
                <a:endParaRPr lang="en-US" altLang="zh-CN" dirty="0">
                  <a:latin typeface="Microsoft YaHei" charset="-122"/>
                  <a:ea typeface="Microsoft YaHei" charset="-122"/>
                  <a:cs typeface="Microsoft YaHei" charset="-122"/>
                </a:endParaRPr>
              </a:p>
              <a:p>
                <a:pPr lvl="1"/>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出现在其它节点最短路径上次数越多，</a:t>
                </a:r>
                <a:r>
                  <a:rPr lang="en-US" altLang="zh-CN" dirty="0"/>
                  <a:t> </a:t>
                </a:r>
                <a14:m>
                  <m:oMath xmlns:m="http://schemas.openxmlformats.org/officeDocument/2006/math">
                    <m:r>
                      <a:rPr lang="en-US" altLang="zh-CN" i="1" dirty="0">
                        <a:latin typeface="Cambria Math" charset="0"/>
                      </a:rPr>
                      <m:t>𝑣</m:t>
                    </m:r>
                  </m:oMath>
                </a14:m>
                <a:r>
                  <a:rPr lang="zh-CN" altLang="en-US" dirty="0">
                    <a:latin typeface="Microsoft YaHei" charset="-122"/>
                    <a:ea typeface="Microsoft YaHei" charset="-122"/>
                    <a:cs typeface="Microsoft YaHei" charset="-122"/>
                  </a:rPr>
                  <a:t>越重要</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19150"/>
                <a:ext cx="8229600" cy="3878017"/>
              </a:xfrm>
              <a:blipFill rotWithShape="0">
                <a:blip r:embed="rId3"/>
                <a:stretch>
                  <a:fillRect l="-667" t="-785"/>
                </a:stretch>
              </a:blipFill>
            </p:spPr>
            <p:txBody>
              <a:bodyPr/>
              <a:lstStyle/>
              <a:p>
                <a:r>
                  <a:rPr lang="en-US">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2684"/>
          <a:stretch/>
        </p:blipFill>
        <p:spPr>
          <a:xfrm>
            <a:off x="5680937" y="1922177"/>
            <a:ext cx="3272954" cy="2811304"/>
          </a:xfrm>
          <a:prstGeom prst="rect">
            <a:avLst/>
          </a:prstGeom>
        </p:spPr>
      </p:pic>
      <p:sp>
        <p:nvSpPr>
          <p:cNvPr id="15" name="Rectangle 14"/>
          <p:cNvSpPr/>
          <p:nvPr/>
        </p:nvSpPr>
        <p:spPr>
          <a:xfrm>
            <a:off x="457199" y="3442675"/>
            <a:ext cx="4572000" cy="1341906"/>
          </a:xfrm>
          <a:prstGeom prst="rect">
            <a:avLst/>
          </a:prstGeom>
        </p:spPr>
        <p:txBody>
          <a:bodyPr>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如何解释</a:t>
            </a:r>
            <a:r>
              <a:rPr kumimoji="0" lang="en-US" altLang="zh-CN" sz="2000" b="0" i="0" u="none" strike="noStrike" kern="1200" cap="none" spc="0" normalizeH="0" baseline="0" noProof="0" dirty="0" err="1">
                <a:ln>
                  <a:noFill/>
                </a:ln>
                <a:solidFill>
                  <a:prstClr val="black"/>
                </a:solidFill>
                <a:effectLst/>
                <a:uLnTx/>
                <a:uFillTx/>
                <a:latin typeface="Calibri" charset="0"/>
                <a:ea typeface="Calibri" charset="0"/>
                <a:cs typeface="Calibri" charset="0"/>
              </a:rPr>
              <a:t>Betweenness</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a:t>
            </a:r>
            <a:endPar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恋爱网络：没有哥，那些妹子们这辈子也不会有什么关联 😒</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贸易网络：贸易枢纽</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hubs</a:t>
            </a:r>
          </a:p>
        </p:txBody>
      </p:sp>
      <p:sp>
        <p:nvSpPr>
          <p:cNvPr id="6" name="Slide Number Placeholder 5">
            <a:extLst>
              <a:ext uri="{FF2B5EF4-FFF2-40B4-BE49-F238E27FC236}">
                <a16:creationId xmlns:a16="http://schemas.microsoft.com/office/drawing/2014/main" xmlns="" id="{DC4494E2-3889-F344-8000-011F9403E8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xmlns="" id="{C117D5C4-7567-BA49-B5C5-EEE58E950509}"/>
                  </a:ext>
                </a:extLst>
              </p:cNvPr>
              <p:cNvSpPr/>
              <p:nvPr/>
            </p:nvSpPr>
            <p:spPr>
              <a:xfrm>
                <a:off x="539320" y="2000288"/>
                <a:ext cx="4360681" cy="7857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charset="0"/>
                              <a:cs typeface="+mn-cs"/>
                            </a:rPr>
                            <m:t>𝐶</m:t>
                          </m:r>
                        </m:e>
                        <m:sub>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𝐶</m:t>
                          </m:r>
                        </m:sub>
                      </m:sSub>
                      <m:d>
                        <m:dPr>
                          <m:ctrlPr>
                            <a:rPr kumimoji="0" lang="zh-CN" altLang="zh-CN" sz="1800" b="0" i="1" u="none" strike="noStrike" kern="1200" cap="none" spc="0" normalizeH="0" baseline="0" noProof="0">
                              <a:ln>
                                <a:noFill/>
                              </a:ln>
                              <a:solidFill>
                                <a:prstClr val="black"/>
                              </a:solidFill>
                              <a:effectLst/>
                              <a:uLnTx/>
                              <a:uFillTx/>
                              <a:latin typeface="Cambria Math" charset="0"/>
                              <a:cs typeface="+mn-cs"/>
                            </a:rPr>
                          </m:ctrlPr>
                        </m:dPr>
                        <m:e>
                          <m:r>
                            <a:rPr kumimoji="0" lang="en-US" altLang="zh-CN" sz="1800" b="0" i="1" u="none" strike="noStrike" kern="1200" cap="none" spc="0" normalizeH="0" baseline="0" noProof="0">
                              <a:ln>
                                <a:noFill/>
                              </a:ln>
                              <a:solidFill>
                                <a:prstClr val="black"/>
                              </a:solidFill>
                              <a:effectLst/>
                              <a:uLnTx/>
                              <a:uFillTx/>
                              <a:latin typeface="Cambria Math" charset="0"/>
                              <a:cs typeface="+mn-cs"/>
                            </a:rPr>
                            <m:t>𝑣</m:t>
                          </m:r>
                        </m:e>
                      </m:d>
                      <m:r>
                        <a:rPr kumimoji="0" lang="en-US" altLang="zh-CN" sz="1800" b="0" i="0" u="none" strike="noStrike" kern="1200" cap="none" spc="0" normalizeH="0" baseline="0" noProof="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charset="0"/>
                              <a:cs typeface="+mn-cs"/>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𝑉</m:t>
                          </m:r>
                        </m:sub>
                        <m:sup/>
                        <m:e>
                          <m:f>
                            <m:fPr>
                              <m:ctrlPr>
                                <a:rPr kumimoji="0" lang="mr-IN" altLang="zh-CN" sz="1800" b="0" i="1" u="none" strike="noStrike" kern="1200" cap="none" spc="0" normalizeH="0" baseline="0" noProof="0" smtClean="0">
                                  <a:ln>
                                    <a:noFill/>
                                  </a:ln>
                                  <a:solidFill>
                                    <a:prstClr val="black"/>
                                  </a:solidFill>
                                  <a:effectLst/>
                                  <a:uLnTx/>
                                  <a:uFillTx/>
                                  <a:latin typeface="Cambria Math" charset="0"/>
                                </a:rPr>
                              </m:ctrlPr>
                            </m:fPr>
                            <m:num>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num>
                            <m:den>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charset="0"/>
                                  <a:cs typeface="+mn-cs"/>
                                </a:rPr>
                                <m:t>)</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srgbClr val="C00000"/>
                                  </a:solidFill>
                                  <a:effectLst/>
                                  <a:uLnTx/>
                                  <a:uFillTx/>
                                  <a:latin typeface="Cambria Math" charset="0"/>
                                  <a:cs typeface="+mn-cs"/>
                                </a:rPr>
                              </m:ctrlPr>
                            </m:fPr>
                            <m:num>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−1)(</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𝑛</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−2)</m:t>
                              </m:r>
                            </m:num>
                            <m:den>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cs typeface="+mn-cs"/>
                                </a:rPr>
                                <m:t>2</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Rectangle 10">
                <a:extLst>
                  <a:ext uri="{FF2B5EF4-FFF2-40B4-BE49-F238E27FC236}">
                    <a16:creationId xmlns:a16="http://schemas.microsoft.com/office/drawing/2014/main" id="{C117D5C4-7567-BA49-B5C5-EEE58E950509}"/>
                  </a:ext>
                </a:extLst>
              </p:cNvPr>
              <p:cNvSpPr>
                <a:spLocks noRot="1" noChangeAspect="1" noMove="1" noResize="1" noEditPoints="1" noAdjustHandles="1" noChangeArrowheads="1" noChangeShapeType="1" noTextEdit="1"/>
              </p:cNvSpPr>
              <p:nvPr/>
            </p:nvSpPr>
            <p:spPr>
              <a:xfrm>
                <a:off x="539320" y="2000288"/>
                <a:ext cx="4360681" cy="785728"/>
              </a:xfrm>
              <a:prstGeom prst="rect">
                <a:avLst/>
              </a:prstGeom>
              <a:blipFill>
                <a:blip r:embed="rId5"/>
                <a:stretch>
                  <a:fillRect t="-119355"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xmlns="" id="{C8C4612A-1A03-8A40-82CC-1046A6E6EE3B}"/>
                  </a:ext>
                </a:extLst>
              </p:cNvPr>
              <p:cNvSpPr/>
              <p:nvPr/>
            </p:nvSpPr>
            <p:spPr>
              <a:xfrm>
                <a:off x="659740" y="2830168"/>
                <a:ext cx="436945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𝜎</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𝑠</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为</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𝑠</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𝑡</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的最短路径个数；</a:t>
                </a:r>
                <a:r>
                  <a:rPr kumimoji="0" lang="en-US" altLang="zh-CN" sz="1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charset="0"/>
                        <a:cs typeface="+mn-cs"/>
                      </a:rPr>
                      <m:t>𝜎</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r>
                      <a:rPr kumimoji="0" lang="en-US" altLang="zh-CN" sz="1400" b="0" i="1" u="none" strike="noStrike" kern="1200" cap="none" spc="0" normalizeH="0" baseline="0" noProof="0">
                        <a:ln>
                          <a:noFill/>
                        </a:ln>
                        <a:solidFill>
                          <a:prstClr val="black"/>
                        </a:solidFill>
                        <a:effectLst/>
                        <a:uLnTx/>
                        <a:uFillTx/>
                        <a:latin typeface="Cambria Math" charset="0"/>
                        <a:cs typeface="+mn-cs"/>
                      </a:rPr>
                      <m:t>𝑠</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r>
                      <a:rPr kumimoji="0" lang="en-US" altLang="zh-CN" sz="1400" b="0" i="1" u="none" strike="noStrike" kern="1200" cap="none" spc="0" normalizeH="0" baseline="0" noProof="0">
                        <a:ln>
                          <a:noFill/>
                        </a:ln>
                        <a:solidFill>
                          <a:prstClr val="black"/>
                        </a:solidFill>
                        <a:effectLst/>
                        <a:uLnTx/>
                        <a:uFillTx/>
                        <a:latin typeface="Cambria Math" charset="0"/>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charset="0"/>
                        <a:cs typeface="+mn-cs"/>
                      </a:rPr>
                      <m:t>𝑣</m:t>
                    </m:r>
                    <m:r>
                      <a:rPr kumimoji="0" lang="en-US" altLang="zh-CN" sz="1400" b="0" i="1" u="none" strike="noStrike" kern="1200" cap="none" spc="0" normalizeH="0" baseline="0" noProof="0">
                        <a:ln>
                          <a:noFill/>
                        </a:ln>
                        <a:solidFill>
                          <a:prstClr val="black"/>
                        </a:solidFill>
                        <a:effectLst/>
                        <a:uLnTx/>
                        <a:uFillTx/>
                        <a:latin typeface="Cambria Math" charset="0"/>
                        <a:cs typeface="+mn-cs"/>
                      </a:rPr>
                      <m:t>)</m:t>
                    </m:r>
                  </m:oMath>
                </a14:m>
                <a:r>
                  <a:rPr kumimoji="0" lang="en-US" altLang="zh-CN" sz="1400" b="0" i="0" u="none" strike="noStrike" kern="1200" cap="none" spc="0" normalizeH="0" baseline="0" noProof="0" dirty="0">
                    <a:ln>
                      <a:noFill/>
                    </a:ln>
                    <a:solidFill>
                      <a:prstClr val="black"/>
                    </a:solidFill>
                    <a:effectLst/>
                    <a:uLnTx/>
                    <a:uFillTx/>
                    <a:latin typeface="Calibri"/>
                    <a:ea typeface="Microsoft YaHei" charset="-122"/>
                    <a:cs typeface="Microsoft YaHei" charset="-122"/>
                  </a:rPr>
                  <a:t> </a:t>
                </a:r>
                <a14:m>
                  <m:oMath xmlns:m="http://schemas.openxmlformats.org/officeDocument/2006/math">
                    <m:r>
                      <a:rPr kumimoji="0" lang="en-US" altLang="zh-CN" sz="1400" b="0" i="1" u="none" strike="noStrike" kern="1200" cap="none" spc="0" normalizeH="0" baseline="0" noProof="0" dirty="0">
                        <a:ln>
                          <a:noFill/>
                        </a:ln>
                        <a:solidFill>
                          <a:prstClr val="black"/>
                        </a:solidFill>
                        <a:effectLst/>
                        <a:uLnTx/>
                        <a:uFillTx/>
                        <a:latin typeface="Cambria Math" charset="0"/>
                        <a:ea typeface="Microsoft YaHei" charset="-122"/>
                        <a:cs typeface="Microsoft YaHei" charset="-122"/>
                      </a:rPr>
                      <m:t>𝑠</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到</a:t>
                </a:r>
                <a14:m>
                  <m:oMath xmlns:m="http://schemas.openxmlformats.org/officeDocument/2006/math">
                    <m:r>
                      <a:rPr kumimoji="0" lang="en-US" altLang="zh-CN" sz="1400" b="0" i="1" u="none" strike="noStrike" kern="1200" cap="none" spc="0" normalizeH="0" baseline="0" noProof="0" dirty="0">
                        <a:ln>
                          <a:noFill/>
                        </a:ln>
                        <a:solidFill>
                          <a:prstClr val="black"/>
                        </a:solidFill>
                        <a:effectLst/>
                        <a:uLnTx/>
                        <a:uFillTx/>
                        <a:latin typeface="Cambria Math" charset="0"/>
                        <a:ea typeface="Microsoft YaHei" charset="-122"/>
                        <a:cs typeface="Microsoft YaHei" charset="-122"/>
                      </a:rPr>
                      <m:t>𝑡</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经过</a:t>
                </a:r>
                <a14:m>
                  <m:oMath xmlns:m="http://schemas.openxmlformats.org/officeDocument/2006/math">
                    <m:r>
                      <a:rPr kumimoji="0" lang="en-US" altLang="zh-CN" sz="1400" b="0" i="1" u="none" strike="noStrike" kern="1200" cap="none" spc="0" normalizeH="0" baseline="0" noProof="0" dirty="0" smtClean="0">
                        <a:ln>
                          <a:noFill/>
                        </a:ln>
                        <a:solidFill>
                          <a:prstClr val="black"/>
                        </a:solidFill>
                        <a:effectLst/>
                        <a:uLnTx/>
                        <a:uFillTx/>
                        <a:latin typeface="Cambria Math" charset="0"/>
                        <a:ea typeface="Microsoft YaHei" charset="-122"/>
                        <a:cs typeface="Microsoft YaHei" charset="-122"/>
                      </a:rPr>
                      <m:t>𝑣</m:t>
                    </m:r>
                  </m:oMath>
                </a14:m>
                <a:r>
                  <a:rPr kumimoji="0" lang="zh-CN" altLang="en-US" sz="1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的最短路径个数；</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其中</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v</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不等于</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s</a:t>
                </a:r>
                <a:r>
                  <a:rPr kumimoji="0" lang="zh-CN" alt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或</a:t>
                </a:r>
                <a:r>
                  <a:rPr kumimoji="0" lang="en-US" altLang="zh-CN"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rPr>
                  <a:t>t</a:t>
                </a:r>
                <a:endParaRPr kumimoji="0" lang="en-US" sz="1400" b="0" i="0" u="none" strike="noStrike" kern="1200" cap="none" spc="0" normalizeH="0" baseline="0" noProof="0" dirty="0">
                  <a:ln>
                    <a:noFill/>
                  </a:ln>
                  <a:solidFill>
                    <a:srgbClr val="C00000"/>
                  </a:solidFill>
                  <a:effectLst/>
                  <a:uLnTx/>
                  <a:uFillTx/>
                  <a:latin typeface="Microsoft YaHei" charset="-122"/>
                  <a:ea typeface="Microsoft YaHei" charset="-122"/>
                  <a:cs typeface="Microsoft YaHei" charset="-122"/>
                </a:endParaRPr>
              </a:p>
            </p:txBody>
          </p:sp>
        </mc:Choice>
        <mc:Fallback xmlns="">
          <p:sp>
            <p:nvSpPr>
              <p:cNvPr id="12" name="Rectangle 11">
                <a:extLst>
                  <a:ext uri="{FF2B5EF4-FFF2-40B4-BE49-F238E27FC236}">
                    <a16:creationId xmlns:a16="http://schemas.microsoft.com/office/drawing/2014/main" id="{C8C4612A-1A03-8A40-82CC-1046A6E6EE3B}"/>
                  </a:ext>
                </a:extLst>
              </p:cNvPr>
              <p:cNvSpPr>
                <a:spLocks noRot="1" noChangeAspect="1" noMove="1" noResize="1" noEditPoints="1" noAdjustHandles="1" noChangeArrowheads="1" noChangeShapeType="1" noTextEdit="1"/>
              </p:cNvSpPr>
              <p:nvPr/>
            </p:nvSpPr>
            <p:spPr>
              <a:xfrm>
                <a:off x="659740" y="2830168"/>
                <a:ext cx="4369459" cy="523220"/>
              </a:xfrm>
              <a:prstGeom prst="rect">
                <a:avLst/>
              </a:prstGeom>
              <a:blipFill>
                <a:blip r:embed="rId6"/>
                <a:stretch>
                  <a:fillRect l="-290" t="-2381" b="-9524"/>
                </a:stretch>
              </a:blipFill>
            </p:spPr>
            <p:txBody>
              <a:bodyPr/>
              <a:lstStyle/>
              <a:p>
                <a:r>
                  <a:rPr lang="en-US">
                    <a:noFill/>
                  </a:rPr>
                  <a:t> </a:t>
                </a:r>
              </a:p>
            </p:txBody>
          </p:sp>
        </mc:Fallback>
      </mc:AlternateContent>
    </p:spTree>
    <p:extLst>
      <p:ext uri="{BB962C8B-B14F-4D97-AF65-F5344CB8AC3E}">
        <p14:creationId xmlns:p14="http://schemas.microsoft.com/office/powerpoint/2010/main" val="82051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思考：新加坡为什么成为全球贸易港？</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366" y="885722"/>
            <a:ext cx="5613447" cy="3245275"/>
          </a:xfrm>
        </p:spPr>
      </p:pic>
      <p:sp>
        <p:nvSpPr>
          <p:cNvPr id="7" name="TextBox 6"/>
          <p:cNvSpPr txBox="1"/>
          <p:nvPr/>
        </p:nvSpPr>
        <p:spPr>
          <a:xfrm>
            <a:off x="244367" y="4311869"/>
            <a:ext cx="561344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波斯湾石油运输航路图</a:t>
            </a:r>
            <a:endParaRPr kumimoji="0" 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8" name="Rectangle 7"/>
          <p:cNvSpPr/>
          <p:nvPr/>
        </p:nvSpPr>
        <p:spPr>
          <a:xfrm>
            <a:off x="5857813" y="880950"/>
            <a:ext cx="3183711"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Roboto" charset="0"/>
                <a:ea typeface="+mn-ea"/>
                <a:cs typeface="+mn-cs"/>
              </a:rPr>
              <a:t>The Persian Gulf is a leading oil-producing region, accounting for 30% of global supply. Meanwhile, </a:t>
            </a:r>
            <a:r>
              <a:rPr kumimoji="0" lang="en-US" sz="1600" b="0" i="0" u="none" strike="noStrike" kern="1200" cap="none" spc="0" normalizeH="0" baseline="0" noProof="0" dirty="0">
                <a:ln>
                  <a:noFill/>
                </a:ln>
                <a:solidFill>
                  <a:srgbClr val="FF0000"/>
                </a:solidFill>
                <a:effectLst/>
                <a:uLnTx/>
                <a:uFillTx/>
                <a:latin typeface="Roboto" charset="0"/>
                <a:ea typeface="+mn-ea"/>
                <a:cs typeface="+mn-cs"/>
              </a:rPr>
              <a:t>East Asia </a:t>
            </a:r>
            <a:r>
              <a:rPr kumimoji="0" lang="en-US" sz="1600" b="0" i="0" u="none" strike="noStrike" kern="1200" cap="none" spc="0" normalizeH="0" baseline="0" noProof="0" dirty="0">
                <a:ln>
                  <a:noFill/>
                </a:ln>
                <a:solidFill>
                  <a:srgbClr val="333333"/>
                </a:solidFill>
                <a:effectLst/>
                <a:uLnTx/>
                <a:uFillTx/>
                <a:latin typeface="Roboto" charset="0"/>
                <a:ea typeface="+mn-ea"/>
                <a:cs typeface="+mn-cs"/>
              </a:rPr>
              <a:t>is a major oil-consuming region and accounts for </a:t>
            </a:r>
            <a:r>
              <a:rPr kumimoji="0" lang="en-US" sz="1600" b="0" i="0" u="none" strike="noStrike" kern="1200" cap="none" spc="0" normalizeH="0" baseline="0" noProof="0" dirty="0">
                <a:ln>
                  <a:noFill/>
                </a:ln>
                <a:solidFill>
                  <a:srgbClr val="FF0000"/>
                </a:solidFill>
                <a:effectLst/>
                <a:uLnTx/>
                <a:uFillTx/>
                <a:latin typeface="Roboto" charset="0"/>
                <a:ea typeface="+mn-ea"/>
                <a:cs typeface="+mn-cs"/>
              </a:rPr>
              <a:t>85%</a:t>
            </a:r>
            <a:r>
              <a:rPr kumimoji="0" lang="en-US" sz="1600" b="0" i="0" u="none" strike="noStrike" kern="1200" cap="none" spc="0" normalizeH="0" baseline="0" noProof="0" dirty="0">
                <a:ln>
                  <a:noFill/>
                </a:ln>
                <a:solidFill>
                  <a:srgbClr val="333333"/>
                </a:solidFill>
                <a:effectLst/>
                <a:uLnTx/>
                <a:uFillTx/>
                <a:latin typeface="Roboto" charset="0"/>
                <a:ea typeface="+mn-ea"/>
                <a:cs typeface="+mn-cs"/>
              </a:rPr>
              <a:t> of the Persian Gulf’s exports, according to the Energy Information Administration (EIA)</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4144914" y="2628215"/>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0000"/>
                </a:solidFill>
                <a:effectLst/>
                <a:uLnTx/>
                <a:uFillTx/>
                <a:latin typeface="Calibri"/>
                <a:ea typeface="宋体" panose="02010600030101010101" pitchFamily="2" charset="-122"/>
                <a:cs typeface="+mn-cs"/>
              </a:rPr>
              <a:t>新加坡</a:t>
            </a:r>
            <a:endParaRPr kumimoji="0" lang="en-US" sz="1200" b="0" i="0" u="none" strike="noStrike" kern="1200" cap="none" spc="0" normalizeH="0" baseline="0" noProof="0" dirty="0">
              <a:ln>
                <a:noFill/>
              </a:ln>
              <a:solidFill>
                <a:srgbClr val="FF0000"/>
              </a:solidFill>
              <a:effectLst/>
              <a:uLnTx/>
              <a:uFillTx/>
              <a:latin typeface="Calibri"/>
              <a:ea typeface="+mn-ea"/>
              <a:cs typeface="+mn-cs"/>
            </a:endParaRPr>
          </a:p>
        </p:txBody>
      </p:sp>
      <p:sp>
        <p:nvSpPr>
          <p:cNvPr id="10" name="TextBox 9"/>
          <p:cNvSpPr txBox="1"/>
          <p:nvPr/>
        </p:nvSpPr>
        <p:spPr>
          <a:xfrm>
            <a:off x="5857813" y="2947572"/>
            <a:ext cx="328618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地缘政治</a:t>
            </a:r>
            <a:endParaRPr kumimoji="0"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与</a:t>
            </a:r>
            <a:endParaRPr kumimoji="0"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Microsoft YaHei" charset="-122"/>
                <a:ea typeface="Microsoft YaHei" charset="-122"/>
                <a:cs typeface="Microsoft YaHei" charset="-122"/>
              </a:rPr>
              <a:t>Betweenness</a:t>
            </a:r>
            <a:r>
              <a:rPr kumimoji="0" lang="zh-CN" alt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 </a:t>
            </a:r>
            <a:r>
              <a:rPr kumimoji="0" lang="en-US" altLang="zh-CN"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Centrality</a:t>
            </a:r>
            <a:endParaRPr kumimoji="0" lang="en-US" sz="24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endParaRPr>
          </a:p>
        </p:txBody>
      </p:sp>
      <p:sp>
        <p:nvSpPr>
          <p:cNvPr id="3" name="Slide Number Placeholder 2">
            <a:extLst>
              <a:ext uri="{FF2B5EF4-FFF2-40B4-BE49-F238E27FC236}">
                <a16:creationId xmlns:a16="http://schemas.microsoft.com/office/drawing/2014/main" xmlns="" id="{A589CF46-B26E-C441-9307-DEBA837E27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4527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三种</a:t>
            </a:r>
            <a:r>
              <a:rPr lang="en-US" altLang="zh-CN" dirty="0">
                <a:latin typeface="Calibri" charset="0"/>
                <a:ea typeface="Calibri" charset="0"/>
                <a:cs typeface="Calibri" charset="0"/>
              </a:rPr>
              <a:t>Centrality</a:t>
            </a:r>
            <a:r>
              <a:rPr lang="zh-CN" altLang="en-US" dirty="0"/>
              <a:t>度量的比较</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10806" r="5091"/>
          <a:stretch/>
        </p:blipFill>
        <p:spPr>
          <a:xfrm>
            <a:off x="160214" y="1299121"/>
            <a:ext cx="2862525" cy="255270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2532" r="5924"/>
          <a:stretch/>
        </p:blipFill>
        <p:spPr>
          <a:xfrm>
            <a:off x="3182490" y="1299121"/>
            <a:ext cx="2775398" cy="2552701"/>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275" r="8013"/>
          <a:stretch/>
        </p:blipFill>
        <p:spPr>
          <a:xfrm>
            <a:off x="6117639" y="1299121"/>
            <a:ext cx="2750941" cy="2556249"/>
          </a:xfrm>
          <a:prstGeom prst="rect">
            <a:avLst/>
          </a:prstGeom>
          <a:ln>
            <a:noFill/>
          </a:ln>
          <a:effectLst>
            <a:outerShdw blurRad="190500" algn="tl" rotWithShape="0">
              <a:srgbClr val="000000">
                <a:alpha val="70000"/>
              </a:srgbClr>
            </a:outerShdw>
          </a:effectLst>
        </p:spPr>
      </p:pic>
      <p:sp>
        <p:nvSpPr>
          <p:cNvPr id="9" name="文本框 10"/>
          <p:cNvSpPr txBox="1"/>
          <p:nvPr/>
        </p:nvSpPr>
        <p:spPr>
          <a:xfrm>
            <a:off x="160214" y="3984202"/>
            <a:ext cx="2862525"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Degree</a:t>
            </a:r>
            <a:r>
              <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1"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10" name="文本框 10"/>
          <p:cNvSpPr txBox="1"/>
          <p:nvPr/>
        </p:nvSpPr>
        <p:spPr>
          <a:xfrm>
            <a:off x="3182490" y="3984202"/>
            <a:ext cx="2775398"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Closeness</a:t>
            </a:r>
            <a:r>
              <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1"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11" name="文本框 10"/>
          <p:cNvSpPr txBox="1"/>
          <p:nvPr/>
        </p:nvSpPr>
        <p:spPr>
          <a:xfrm>
            <a:off x="6117638" y="3984202"/>
            <a:ext cx="2750941"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err="1">
                <a:ln>
                  <a:noFill/>
                </a:ln>
                <a:solidFill>
                  <a:prstClr val="black"/>
                </a:solidFill>
                <a:effectLst/>
                <a:uLnTx/>
                <a:uFillTx/>
                <a:latin typeface="Calibri" charset="0"/>
                <a:ea typeface="Calibri" charset="0"/>
                <a:cs typeface="Calibri" charset="0"/>
              </a:rPr>
              <a:t>Betweenness</a:t>
            </a:r>
            <a:r>
              <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1"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endParaRPr kumimoji="1"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3" name="Slide Number Placeholder 2">
            <a:extLst>
              <a:ext uri="{FF2B5EF4-FFF2-40B4-BE49-F238E27FC236}">
                <a16:creationId xmlns:a16="http://schemas.microsoft.com/office/drawing/2014/main" xmlns="" id="{2971376D-33DD-8A4E-9CC7-BC5E56B14E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1596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三种</a:t>
            </a:r>
            <a:r>
              <a:rPr lang="en-US" altLang="zh-CN" dirty="0">
                <a:latin typeface="Calibri" charset="0"/>
                <a:ea typeface="Calibri" charset="0"/>
                <a:cs typeface="Calibri" charset="0"/>
              </a:rPr>
              <a:t>Centrality</a:t>
            </a:r>
            <a:r>
              <a:rPr lang="zh-CN" altLang="en-US" dirty="0"/>
              <a:t>度量的比较</a:t>
            </a:r>
            <a:endParaRPr lang="en-US" dirty="0"/>
          </a:p>
        </p:txBody>
      </p:sp>
      <p:sp>
        <p:nvSpPr>
          <p:cNvPr id="3" name="Content Placeholder 2"/>
          <p:cNvSpPr>
            <a:spLocks noGrp="1"/>
          </p:cNvSpPr>
          <p:nvPr>
            <p:ph idx="1"/>
          </p:nvPr>
        </p:nvSpPr>
        <p:spPr>
          <a:xfrm>
            <a:off x="457200" y="819150"/>
            <a:ext cx="8229600" cy="479563"/>
          </a:xfrm>
        </p:spPr>
        <p:txBody>
          <a:bodyPr/>
          <a:lstStyle/>
          <a:p>
            <a:r>
              <a:rPr lang="en-US" altLang="zh-CN" dirty="0"/>
              <a:t>Python</a:t>
            </a:r>
            <a:r>
              <a:rPr lang="zh-CN" altLang="en-US" dirty="0"/>
              <a:t>代码实现</a:t>
            </a:r>
            <a:endParaRPr lang="en-US" dirty="0"/>
          </a:p>
        </p:txBody>
      </p:sp>
      <p:sp>
        <p:nvSpPr>
          <p:cNvPr id="4" name="Rectangle 3"/>
          <p:cNvSpPr/>
          <p:nvPr/>
        </p:nvSpPr>
        <p:spPr>
          <a:xfrm>
            <a:off x="997225" y="1233913"/>
            <a:ext cx="7149549" cy="3539430"/>
          </a:xfrm>
          <a:prstGeom prst="rect">
            <a:avLst/>
          </a:prstGeom>
          <a:solidFill>
            <a:schemeClr val="tx1">
              <a:lumMod val="75000"/>
              <a:lumOff val="2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66D9EF"/>
                </a:solidFill>
                <a:effectLst/>
                <a:uLnTx/>
                <a:uFillTx/>
                <a:latin typeface="Calibri"/>
                <a:ea typeface="+mn-ea"/>
                <a:cs typeface="+mn-cs"/>
              </a:rPr>
              <a:t>if </a:t>
            </a:r>
            <a:r>
              <a:rPr kumimoji="0" lang="en-US" sz="1600" b="0" i="0" u="none" strike="noStrike" kern="1200" cap="none" spc="0" normalizeH="0" baseline="0" noProof="0" dirty="0">
                <a:ln>
                  <a:noFill/>
                </a:ln>
                <a:solidFill>
                  <a:prstClr val="white"/>
                </a:solidFill>
                <a:effectLst/>
                <a:uLnTx/>
                <a:uFillTx/>
                <a:latin typeface="Calibri"/>
                <a:ea typeface="+mn-ea"/>
                <a:cs typeface="+mn-cs"/>
              </a:rPr>
              <a:t>__name__ </a:t>
            </a:r>
            <a:r>
              <a:rPr kumimoji="0" lang="en-US" sz="1600" b="0" i="0" u="none" strike="noStrike" kern="1200" cap="none" spc="0" normalizeH="0" baseline="0" noProof="0" dirty="0">
                <a:ln>
                  <a:noFill/>
                </a:ln>
                <a:solidFill>
                  <a:srgbClr val="F92672"/>
                </a:solidFill>
                <a:effectLst/>
                <a:uLnTx/>
                <a:uFillTx/>
                <a:latin typeface="Calibri"/>
                <a:ea typeface="+mn-ea"/>
                <a:cs typeface="+mn-cs"/>
              </a:rPr>
              <a:t>== </a:t>
            </a:r>
            <a:r>
              <a:rPr kumimoji="0" lang="en-US" sz="1600" b="0" i="0" u="none" strike="noStrike" kern="1200" cap="none" spc="0" normalizeH="0" baseline="0" noProof="0" dirty="0">
                <a:ln>
                  <a:noFill/>
                </a:ln>
                <a:solidFill>
                  <a:srgbClr val="E6DB74"/>
                </a:solidFill>
                <a:effectLst/>
                <a:uLnTx/>
                <a:uFillTx/>
                <a:latin typeface="Calibri"/>
                <a:ea typeface="+mn-ea"/>
                <a:cs typeface="+mn-cs"/>
              </a:rPr>
              <a:t>'__main__'</a:t>
            </a:r>
            <a:r>
              <a:rPr kumimoji="0" lang="en-US" sz="1600" b="0" i="0" u="none" strike="noStrike" kern="1200" cap="none" spc="0" normalizeH="0" baseline="0" noProof="0" dirty="0">
                <a:ln>
                  <a:noFill/>
                </a:ln>
                <a:solidFill>
                  <a:srgbClr val="F92672"/>
                </a:solidFill>
                <a:effectLst/>
                <a:uLnTx/>
                <a:uFillTx/>
                <a:latin typeface="Calibri"/>
                <a:ea typeface="+mn-ea"/>
                <a:cs typeface="+mn-cs"/>
              </a:rPr>
              <a:t>:</a:t>
            </a:r>
            <a:br>
              <a:rPr kumimoji="0" lang="en-US" sz="1600" b="0" i="0" u="none" strike="noStrike" kern="1200" cap="none" spc="0" normalizeH="0" baseline="0" noProof="0" dirty="0">
                <a:ln>
                  <a:noFill/>
                </a:ln>
                <a:solidFill>
                  <a:srgbClr val="F92672"/>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    G,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pos</a:t>
            </a:r>
            <a:r>
              <a:rPr kumimoji="0" lang="en-US"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a:ln>
                  <a:noFill/>
                </a:ln>
                <a:solidFill>
                  <a:srgbClr val="F92672"/>
                </a:solidFill>
                <a:effectLst/>
                <a:uLnTx/>
                <a:uFillTx/>
                <a:latin typeface="Calibri"/>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gen</a:t>
            </a:r>
            <a:r>
              <a:rPr kumimoji="0" lang="en-US" sz="1600" b="0" i="0" u="none" strike="noStrike" kern="1200" cap="none" spc="0" normalizeH="0" baseline="0" noProof="0" dirty="0" err="1">
                <a:ln>
                  <a:noFill/>
                </a:ln>
                <a:solidFill>
                  <a:prstClr val="black"/>
                </a:solidFill>
                <a:effectLst/>
                <a:uLnTx/>
                <a:uFillTx/>
                <a:latin typeface="Calibri"/>
                <a:ea typeface="+mn-ea"/>
                <a:cs typeface="+mn-cs"/>
              </a:rPr>
              <a:t>.</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school_dating_graph</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 </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srgbClr val="E6DB74"/>
                </a:solidFill>
                <a:effectLst/>
                <a:uLnTx/>
                <a:uFillTx/>
                <a:latin typeface="Calibri"/>
                <a:ea typeface="+mn-ea"/>
                <a:cs typeface="+mn-cs"/>
              </a:rPr>
              <a:t>'Degree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degree_centrality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draw</a:t>
            </a:r>
            <a:r>
              <a:rPr kumimoji="0" lang="en-US" sz="1600" b="0" i="0" u="none" strike="noStrike" kern="1200" cap="none" spc="0" normalizeH="0" baseline="0" noProof="0" dirty="0">
                <a:ln>
                  <a:noFill/>
                </a:ln>
                <a:solidFill>
                  <a:prstClr val="white"/>
                </a:solidFill>
                <a:effectLst/>
                <a:uLnTx/>
                <a:uFillTx/>
                <a:latin typeface="Calibri"/>
                <a:ea typeface="+mn-ea"/>
                <a:cs typeface="+mn-cs"/>
              </a:rPr>
              <a:t>(G,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pos</a:t>
            </a:r>
            <a:r>
              <a:rPr kumimoji="0" lang="en-US"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degree_centrality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E6DB74"/>
                </a:solidFill>
                <a:effectLst/>
                <a:uLnTx/>
                <a:uFillTx/>
                <a:latin typeface="Calibri"/>
                <a:ea typeface="+mn-ea"/>
                <a:cs typeface="+mn-cs"/>
              </a:rPr>
              <a:t>'Degree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 </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srgbClr val="E6DB74"/>
                </a:solidFill>
                <a:effectLst/>
                <a:uLnTx/>
                <a:uFillTx/>
                <a:latin typeface="Calibri"/>
                <a:ea typeface="+mn-ea"/>
                <a:cs typeface="+mn-cs"/>
              </a:rPr>
              <a:t>'Closeness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 </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closeness_centrality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draw</a:t>
            </a:r>
            <a:r>
              <a:rPr kumimoji="0" lang="en-US" sz="1600" b="0" i="0" u="none" strike="noStrike" kern="1200" cap="none" spc="0" normalizeH="0" baseline="0" noProof="0" dirty="0">
                <a:ln>
                  <a:noFill/>
                </a:ln>
                <a:solidFill>
                  <a:prstClr val="white"/>
                </a:solidFill>
                <a:effectLst/>
                <a:uLnTx/>
                <a:uFillTx/>
                <a:latin typeface="Calibri"/>
                <a:ea typeface="+mn-ea"/>
                <a:cs typeface="+mn-cs"/>
              </a:rPr>
              <a:t>(G,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pos</a:t>
            </a:r>
            <a:r>
              <a:rPr kumimoji="0" lang="en-US"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closeness_centrality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E6DB74"/>
                </a:solidFill>
                <a:effectLst/>
                <a:uLnTx/>
                <a:uFillTx/>
                <a:latin typeface="Calibri"/>
                <a:ea typeface="+mn-ea"/>
                <a:cs typeface="+mn-cs"/>
              </a:rPr>
              <a:t>'Closeness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 </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srgbClr val="E6DB74"/>
                </a:solidFill>
                <a:effectLst/>
                <a:uLnTx/>
                <a:uFillTx/>
                <a:latin typeface="Calibri"/>
                <a:ea typeface="+mn-ea"/>
                <a:cs typeface="+mn-cs"/>
              </a:rPr>
              <a:t>'</a:t>
            </a:r>
            <a:r>
              <a:rPr kumimoji="0" lang="en-US" sz="1600" b="0" i="0" u="none" strike="noStrike" kern="1200" cap="none" spc="0" normalizeH="0" baseline="0" noProof="0" dirty="0" err="1">
                <a:ln>
                  <a:noFill/>
                </a:ln>
                <a:solidFill>
                  <a:srgbClr val="E6DB74"/>
                </a:solidFill>
                <a:effectLst/>
                <a:uLnTx/>
                <a:uFillTx/>
                <a:latin typeface="Calibri"/>
                <a:ea typeface="+mn-ea"/>
                <a:cs typeface="+mn-cs"/>
              </a:rPr>
              <a:t>Betweenness</a:t>
            </a:r>
            <a:r>
              <a:rPr kumimoji="0" lang="en-US" sz="1600" b="0" i="0" u="none" strike="noStrike" kern="1200" cap="none" spc="0" normalizeH="0" baseline="0" noProof="0" dirty="0">
                <a:ln>
                  <a:noFill/>
                </a:ln>
                <a:solidFill>
                  <a:srgbClr val="E6DB74"/>
                </a:solidFill>
                <a:effectLst/>
                <a:uLnTx/>
                <a:uFillTx/>
                <a:latin typeface="Calibri"/>
                <a:ea typeface="+mn-ea"/>
                <a:cs typeface="+mn-cs"/>
              </a:rPr>
              <a:t>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print </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betweenness_centrality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r>
            <a:br>
              <a:rPr kumimoji="0" lang="en-US" sz="1600" b="0" i="0" u="none" strike="noStrike" kern="1200" cap="none" spc="0" normalizeH="0" baseline="0" noProof="0" dirty="0">
                <a:ln>
                  <a:noFill/>
                </a:ln>
                <a:solidFill>
                  <a:prstClr val="black"/>
                </a:solidFill>
                <a:effectLst/>
                <a:uLnTx/>
                <a:uFillTx/>
                <a:latin typeface="Calibri"/>
                <a:ea typeface="+mn-ea"/>
                <a:cs typeface="+mn-cs"/>
              </a:rPr>
            </a:b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66D9EF"/>
                </a:solidFill>
                <a:effectLst/>
                <a:uLnTx/>
                <a:uFillTx/>
                <a:latin typeface="Calibri"/>
                <a:ea typeface="+mn-ea"/>
                <a:cs typeface="+mn-cs"/>
              </a:rPr>
              <a:t>draw</a:t>
            </a:r>
            <a:r>
              <a:rPr kumimoji="0" lang="en-US" sz="1600" b="0" i="0" u="none" strike="noStrike" kern="1200" cap="none" spc="0" normalizeH="0" baseline="0" noProof="0" dirty="0">
                <a:ln>
                  <a:noFill/>
                </a:ln>
                <a:solidFill>
                  <a:prstClr val="white"/>
                </a:solidFill>
                <a:effectLst/>
                <a:uLnTx/>
                <a:uFillTx/>
                <a:latin typeface="Calibri"/>
                <a:ea typeface="+mn-ea"/>
                <a:cs typeface="+mn-cs"/>
              </a:rPr>
              <a:t>(G,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pos</a:t>
            </a:r>
            <a:r>
              <a:rPr kumimoji="0" lang="en-US" sz="1600" b="0" i="0" u="none" strike="noStrike" kern="1200" cap="none" spc="0" normalizeH="0" baseline="0" noProof="0" dirty="0">
                <a:ln>
                  <a:noFill/>
                </a:ln>
                <a:solidFill>
                  <a:prstClr val="white"/>
                </a:solidFill>
                <a:effectLst/>
                <a:uLnTx/>
                <a:uFillTx/>
                <a:latin typeface="Calibri"/>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nx.</a:t>
            </a:r>
            <a:r>
              <a:rPr kumimoji="0" lang="en-US" sz="1600" b="0" i="0" u="none" strike="noStrike" kern="1200" cap="none" spc="0" normalizeH="0" baseline="0" noProof="0" dirty="0" err="1">
                <a:ln>
                  <a:noFill/>
                </a:ln>
                <a:solidFill>
                  <a:srgbClr val="66D9EF"/>
                </a:solidFill>
                <a:effectLst/>
                <a:uLnTx/>
                <a:uFillTx/>
                <a:latin typeface="Calibri"/>
                <a:ea typeface="+mn-ea"/>
                <a:cs typeface="+mn-cs"/>
              </a:rPr>
              <a:t>betweenness_centrality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(G),</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srgbClr val="E6DB74"/>
                </a:solidFill>
                <a:effectLst/>
                <a:uLnTx/>
                <a:uFillTx/>
                <a:latin typeface="Calibri"/>
                <a:ea typeface="+mn-ea"/>
                <a:cs typeface="+mn-cs"/>
              </a:rPr>
              <a:t>'</a:t>
            </a:r>
            <a:r>
              <a:rPr kumimoji="0" lang="en-US" sz="1600" b="0" i="0" u="none" strike="noStrike" kern="1200" cap="none" spc="0" normalizeH="0" baseline="0" noProof="0" dirty="0" err="1">
                <a:ln>
                  <a:noFill/>
                </a:ln>
                <a:solidFill>
                  <a:srgbClr val="E6DB74"/>
                </a:solidFill>
                <a:effectLst/>
                <a:uLnTx/>
                <a:uFillTx/>
                <a:latin typeface="Calibri"/>
                <a:ea typeface="+mn-ea"/>
                <a:cs typeface="+mn-cs"/>
              </a:rPr>
              <a:t>Betweenness</a:t>
            </a:r>
            <a:r>
              <a:rPr kumimoji="0" lang="en-US" sz="1600" b="0" i="0" u="none" strike="noStrike" kern="1200" cap="none" spc="0" normalizeH="0" baseline="0" noProof="0" dirty="0">
                <a:ln>
                  <a:noFill/>
                </a:ln>
                <a:solidFill>
                  <a:srgbClr val="E6DB74"/>
                </a:solidFill>
                <a:effectLst/>
                <a:uLnTx/>
                <a:uFillTx/>
                <a:latin typeface="Calibri"/>
                <a:ea typeface="+mn-ea"/>
                <a:cs typeface="+mn-cs"/>
              </a:rPr>
              <a:t> Centrality'</a:t>
            </a:r>
            <a:r>
              <a:rPr kumimoji="0" lang="en-US" sz="1600" b="0" i="0" u="none" strike="noStrike" kern="1200" cap="none" spc="0" normalizeH="0" baseline="0" noProof="0" dirty="0">
                <a:ln>
                  <a:noFill/>
                </a:ln>
                <a:solidFill>
                  <a:prstClr val="white"/>
                </a:solidFill>
                <a:effectLst/>
                <a:uLnTx/>
                <a:uFillTx/>
                <a:latin typeface="Calibri"/>
                <a:ea typeface="+mn-ea"/>
                <a:cs typeface="+mn-cs"/>
              </a:rPr>
              <a:t>)</a:t>
            </a:r>
          </a:p>
        </p:txBody>
      </p:sp>
      <p:sp>
        <p:nvSpPr>
          <p:cNvPr id="5" name="Slide Number Placeholder 4">
            <a:extLst>
              <a:ext uri="{FF2B5EF4-FFF2-40B4-BE49-F238E27FC236}">
                <a16:creationId xmlns:a16="http://schemas.microsoft.com/office/drawing/2014/main" xmlns="" id="{F822B26C-8129-7B4B-BAC6-575E51A5C4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3228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三种</a:t>
            </a:r>
            <a:r>
              <a:rPr lang="en-US" altLang="zh-CN" dirty="0">
                <a:latin typeface="Calibri" charset="0"/>
                <a:ea typeface="Calibri" charset="0"/>
                <a:cs typeface="Calibri" charset="0"/>
              </a:rPr>
              <a:t>Centrality</a:t>
            </a:r>
            <a:r>
              <a:rPr lang="zh-CN" altLang="en-US" dirty="0"/>
              <a:t>度量的比较</a:t>
            </a:r>
            <a:endParaRPr lang="en-US" dirty="0"/>
          </a:p>
        </p:txBody>
      </p:sp>
      <p:sp>
        <p:nvSpPr>
          <p:cNvPr id="8" name="Content Placeholder 2"/>
          <p:cNvSpPr txBox="1">
            <a:spLocks/>
          </p:cNvSpPr>
          <p:nvPr/>
        </p:nvSpPr>
        <p:spPr>
          <a:xfrm>
            <a:off x="457200" y="819150"/>
            <a:ext cx="8229600" cy="393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请分别指出</a:t>
            </a:r>
            <a:r>
              <a:rPr kumimoji="0" lang="en-US" altLang="zh-CN" sz="2000" b="0" i="0" u="none" strike="noStrike" kern="1200" cap="none" spc="0" normalizeH="0" baseline="0" noProof="0" dirty="0">
                <a:ln>
                  <a:noFill/>
                </a:ln>
                <a:solidFill>
                  <a:srgbClr val="C00000"/>
                </a:solidFill>
                <a:effectLst/>
                <a:uLnTx/>
                <a:uFillTx/>
                <a:latin typeface="Calibri" charset="0"/>
                <a:ea typeface="Calibri" charset="0"/>
                <a:cs typeface="Calibri" charset="0"/>
              </a:rPr>
              <a:t>Degree</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2000" b="0" i="0" u="none" strike="noStrike" kern="1200" cap="none" spc="0" normalizeH="0" baseline="0" noProof="0" dirty="0">
                <a:ln>
                  <a:noFill/>
                </a:ln>
                <a:solidFill>
                  <a:srgbClr val="00B050"/>
                </a:solidFill>
                <a:effectLst/>
                <a:uLnTx/>
                <a:uFillTx/>
                <a:latin typeface="Calibri" charset="0"/>
                <a:ea typeface="Calibri" charset="0"/>
                <a:cs typeface="Calibri" charset="0"/>
              </a:rPr>
              <a:t>Closeness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2000" b="0" i="0" u="none" strike="noStrike" kern="1200" cap="none" spc="0" normalizeH="0" baseline="0" noProof="0" dirty="0" err="1">
                <a:ln>
                  <a:noFill/>
                </a:ln>
                <a:solidFill>
                  <a:srgbClr val="00B0F0"/>
                </a:solidFill>
                <a:effectLst/>
                <a:uLnTx/>
                <a:uFillTx/>
                <a:latin typeface="Calibri" charset="0"/>
                <a:ea typeface="Calibri" charset="0"/>
                <a:cs typeface="Calibri" charset="0"/>
              </a:rPr>
              <a:t>Betweenness</a:t>
            </a:r>
            <a:r>
              <a:rPr kumimoji="0" lang="zh-CN" altLang="en-US" sz="2000" b="0" i="0" u="none" strike="noStrike" kern="1200" cap="none" spc="0" normalizeH="0" baseline="0" noProof="0" dirty="0">
                <a:ln>
                  <a:noFill/>
                </a:ln>
                <a:solidFill>
                  <a:srgbClr val="00B0F0"/>
                </a:solidFill>
                <a:effectLst/>
                <a:uLnTx/>
                <a:uFillTx/>
                <a:latin typeface="Calibri" charset="0"/>
                <a:ea typeface="Calibri" charset="0"/>
                <a:cs typeface="Calibri" charset="0"/>
              </a:rPr>
              <a:t> </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ity</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最大的节点</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扩展学习：</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Eigenvector</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Centrality</a:t>
            </a:r>
            <a:r>
              <a:rPr kumimoji="0" lang="zh-CN" altLang="en-US" sz="2000" b="0" i="0" u="none" strike="noStrike" kern="1200" cap="none" spc="0" normalizeH="0" baseline="0" noProof="0" dirty="0">
                <a:ln>
                  <a:noFill/>
                </a:ln>
                <a:solidFill>
                  <a:prstClr val="black"/>
                </a:solidFill>
                <a:effectLst/>
                <a:uLnTx/>
                <a:uFillTx/>
                <a:latin typeface="Calibri" charset="0"/>
                <a:ea typeface="Calibri" charset="0"/>
                <a:cs typeface="Calibri" charset="0"/>
              </a:rPr>
              <a:t> （</a:t>
            </a:r>
            <a:r>
              <a:rPr kumimoji="0"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与</a:t>
            </a:r>
            <a:r>
              <a:rPr kumimoji="0" lang="en-US" altLang="zh-CN" sz="2000" b="0" i="0" u="none" strike="noStrike" kern="1200" cap="none" spc="0" normalizeH="0" baseline="0" noProof="0" dirty="0">
                <a:ln>
                  <a:noFill/>
                </a:ln>
                <a:solidFill>
                  <a:prstClr val="black"/>
                </a:solidFill>
                <a:effectLst/>
                <a:uLnTx/>
                <a:uFillTx/>
                <a:latin typeface="Calibri" charset="0"/>
                <a:ea typeface="Calibri" charset="0"/>
                <a:cs typeface="Calibri" charset="0"/>
              </a:rPr>
              <a:t>PageRank</a:t>
            </a:r>
            <a:r>
              <a:rPr kumimoji="0"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算法很相关）</a:t>
            </a:r>
            <a:r>
              <a:rPr kumimoji="0" 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hlinkClick r:id="rId3"/>
              </a:rPr>
              <a:t>https://www.geeksforgeeks.org/eigenvector-centrality-centrality-measure/</a:t>
            </a:r>
            <a:endParaRPr kumimoji="0" lang="en-US" sz="2000" b="0"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pic>
        <p:nvPicPr>
          <p:cNvPr id="10" name="图片 3">
            <a:extLst>
              <a:ext uri="{FF2B5EF4-FFF2-40B4-BE49-F238E27FC236}">
                <a16:creationId xmlns:a16="http://schemas.microsoft.com/office/drawing/2014/main" xmlns="" id="{3EBA37BE-EEE3-4075-A59E-28D05DF6F7B8}"/>
              </a:ext>
            </a:extLst>
          </p:cNvPr>
          <p:cNvPicPr>
            <a:picLocks noChangeAspect="1"/>
          </p:cNvPicPr>
          <p:nvPr/>
        </p:nvPicPr>
        <p:blipFill>
          <a:blip r:embed="rId4"/>
          <a:stretch>
            <a:fillRect/>
          </a:stretch>
        </p:blipFill>
        <p:spPr>
          <a:xfrm>
            <a:off x="457200" y="1374871"/>
            <a:ext cx="3750339" cy="1958729"/>
          </a:xfrm>
          <a:prstGeom prst="rect">
            <a:avLst/>
          </a:prstGeom>
          <a:ln>
            <a:solidFill>
              <a:schemeClr val="accent1"/>
            </a:solidFill>
          </a:ln>
        </p:spPr>
      </p:pic>
      <p:pic>
        <p:nvPicPr>
          <p:cNvPr id="11" name="图片 4">
            <a:extLst>
              <a:ext uri="{FF2B5EF4-FFF2-40B4-BE49-F238E27FC236}">
                <a16:creationId xmlns:a16="http://schemas.microsoft.com/office/drawing/2014/main" xmlns="" id="{FA184433-0099-4DBC-B775-F64EFD63A694}"/>
              </a:ext>
            </a:extLst>
          </p:cNvPr>
          <p:cNvPicPr>
            <a:picLocks noChangeAspect="1"/>
          </p:cNvPicPr>
          <p:nvPr/>
        </p:nvPicPr>
        <p:blipFill>
          <a:blip r:embed="rId5"/>
          <a:stretch>
            <a:fillRect/>
          </a:stretch>
        </p:blipFill>
        <p:spPr>
          <a:xfrm>
            <a:off x="4245131" y="2059319"/>
            <a:ext cx="4860769" cy="1859437"/>
          </a:xfrm>
          <a:prstGeom prst="rect">
            <a:avLst/>
          </a:prstGeom>
          <a:ln>
            <a:solidFill>
              <a:schemeClr val="accent1"/>
            </a:solidFill>
          </a:ln>
        </p:spPr>
      </p:pic>
      <p:sp>
        <p:nvSpPr>
          <p:cNvPr id="12" name="Rectangle 11"/>
          <p:cNvSpPr/>
          <p:nvPr/>
        </p:nvSpPr>
        <p:spPr>
          <a:xfrm>
            <a:off x="1260000" y="2051835"/>
            <a:ext cx="432000" cy="3456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1709501" y="1692285"/>
            <a:ext cx="396000" cy="3168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2296800" y="2059319"/>
            <a:ext cx="396000" cy="338115"/>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333EBAEB-8904-2B4E-8AF7-AE2A470C5F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EBC7A-FD02-486B-81B5-A845787C689C}"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447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用图来分析社交网络</a:t>
            </a:r>
            <a:endParaRPr lang="en-US" dirty="0"/>
          </a:p>
        </p:txBody>
      </p:sp>
      <p:sp>
        <p:nvSpPr>
          <p:cNvPr id="3" name="Content Placeholder 2"/>
          <p:cNvSpPr>
            <a:spLocks noGrp="1"/>
          </p:cNvSpPr>
          <p:nvPr>
            <p:ph idx="1"/>
          </p:nvPr>
        </p:nvSpPr>
        <p:spPr>
          <a:xfrm>
            <a:off x="457200" y="819150"/>
            <a:ext cx="7833360" cy="3937000"/>
          </a:xfrm>
        </p:spPr>
        <p:txBody>
          <a:bodyPr/>
          <a:lstStyle/>
          <a:p>
            <a:r>
              <a:rPr lang="zh-CN" altLang="en-US" sz="2200" dirty="0"/>
              <a:t>举例：节点中心性（</a:t>
            </a:r>
            <a:r>
              <a:rPr lang="en-US" altLang="zh-CN" sz="2200" dirty="0"/>
              <a:t>Centrality</a:t>
            </a:r>
            <a:r>
              <a:rPr lang="zh-CN" altLang="en-US" sz="2200" dirty="0"/>
              <a:t>）</a:t>
            </a:r>
          </a:p>
          <a:p>
            <a:pPr lvl="1"/>
            <a:r>
              <a:rPr lang="zh-CN" altLang="en-US" sz="2000" dirty="0"/>
              <a:t>在一个社交网络中，哪些人是“</a:t>
            </a:r>
            <a:r>
              <a:rPr lang="zh-CN" altLang="en-US" sz="2000" dirty="0">
                <a:solidFill>
                  <a:srgbClr val="C00000"/>
                </a:solidFill>
              </a:rPr>
              <a:t>网红</a:t>
            </a:r>
            <a:r>
              <a:rPr lang="zh-CN" altLang="en-US" sz="2000" dirty="0"/>
              <a:t>”？</a:t>
            </a:r>
            <a:endParaRPr lang="en-US" altLang="zh-CN" sz="2000" dirty="0"/>
          </a:p>
          <a:p>
            <a:r>
              <a:rPr lang="zh-CN" altLang="en-US" sz="2200" dirty="0"/>
              <a:t>基于图模型的度量指标：</a:t>
            </a:r>
            <a:r>
              <a:rPr lang="zh-CN" altLang="en-US" sz="2200" dirty="0">
                <a:solidFill>
                  <a:srgbClr val="C00000"/>
                </a:solidFill>
              </a:rPr>
              <a:t>度中心性</a:t>
            </a:r>
            <a:endParaRPr lang="en-US" altLang="zh-CN" sz="2200" dirty="0">
              <a:solidFill>
                <a:srgbClr val="C00000"/>
              </a:solidFill>
            </a:endParaRPr>
          </a:p>
          <a:p>
            <a:pPr lvl="1"/>
            <a:r>
              <a:rPr lang="zh-CN" altLang="en-US" sz="2000" dirty="0"/>
              <a:t>节点𝑣的中心性取决于它的度，即</a:t>
            </a:r>
            <a:r>
              <a:rPr lang="zh-CN" altLang="en-US" sz="2000" dirty="0">
                <a:solidFill>
                  <a:srgbClr val="C00000"/>
                </a:solidFill>
              </a:rPr>
              <a:t>与它连接的节点个数</a:t>
            </a:r>
            <a:endParaRPr lang="en-US" sz="2000" dirty="0">
              <a:solidFill>
                <a:srgbClr val="C00000"/>
              </a:solidFill>
            </a:endParaRPr>
          </a:p>
        </p:txBody>
      </p:sp>
      <mc:AlternateContent xmlns:mc="http://schemas.openxmlformats.org/markup-compatibility/2006" xmlns:a14="http://schemas.microsoft.com/office/drawing/2010/main">
        <mc:Choice Requires="a14">
          <p:sp>
            <p:nvSpPr>
              <p:cNvPr id="4" name="Rectangle 3"/>
              <p:cNvSpPr/>
              <p:nvPr/>
            </p:nvSpPr>
            <p:spPr>
              <a:xfrm>
                <a:off x="1857922" y="2552247"/>
                <a:ext cx="1977080" cy="678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000" i="1">
                              <a:latin typeface="Cambria Math" charset="0"/>
                            </a:rPr>
                          </m:ctrlPr>
                        </m:sSubPr>
                        <m:e>
                          <m:r>
                            <a:rPr lang="en-US" altLang="zh-CN" sz="2000" i="1">
                              <a:latin typeface="Cambria Math" charset="0"/>
                            </a:rPr>
                            <m:t>𝐶</m:t>
                          </m:r>
                        </m:e>
                        <m:sub>
                          <m:r>
                            <a:rPr lang="en-US" altLang="zh-CN" sz="2000" i="1">
                              <a:latin typeface="Cambria Math" charset="0"/>
                            </a:rPr>
                            <m:t>𝐷</m:t>
                          </m:r>
                        </m:sub>
                      </m:sSub>
                      <m:d>
                        <m:dPr>
                          <m:ctrlPr>
                            <a:rPr lang="zh-CN" altLang="zh-CN" sz="2000" i="1">
                              <a:latin typeface="Cambria Math" charset="0"/>
                            </a:rPr>
                          </m:ctrlPr>
                        </m:dPr>
                        <m:e>
                          <m:r>
                            <a:rPr lang="en-US" altLang="zh-CN" sz="2000" i="1">
                              <a:latin typeface="Cambria Math" charset="0"/>
                            </a:rPr>
                            <m:t>𝑣</m:t>
                          </m:r>
                        </m:e>
                      </m:d>
                      <m:r>
                        <a:rPr lang="en-US" altLang="zh-CN" sz="2000">
                          <a:latin typeface="Cambria Math" charset="0"/>
                        </a:rPr>
                        <m:t>=</m:t>
                      </m:r>
                      <m:f>
                        <m:fPr>
                          <m:ctrlPr>
                            <a:rPr lang="zh-CN" altLang="zh-CN" sz="2000" i="1">
                              <a:latin typeface="Cambria Math" charset="0"/>
                            </a:rPr>
                          </m:ctrlPr>
                        </m:fPr>
                        <m:num>
                          <m:r>
                            <m:rPr>
                              <m:sty m:val="p"/>
                            </m:rPr>
                            <a:rPr lang="en-US" altLang="zh-CN" sz="2000">
                              <a:latin typeface="Cambria Math" charset="0"/>
                            </a:rPr>
                            <m:t>deg</m:t>
                          </m:r>
                          <m:r>
                            <a:rPr lang="en-US" altLang="zh-CN" sz="2000">
                              <a:latin typeface="Cambria Math" charset="0"/>
                            </a:rPr>
                            <m:t>⁡(</m:t>
                          </m:r>
                          <m:r>
                            <a:rPr lang="en-US" altLang="zh-CN" sz="2000" i="1">
                              <a:latin typeface="Cambria Math" charset="0"/>
                            </a:rPr>
                            <m:t>𝑣</m:t>
                          </m:r>
                          <m:r>
                            <a:rPr lang="en-US" altLang="zh-CN" sz="2000">
                              <a:latin typeface="Cambria Math" charset="0"/>
                            </a:rPr>
                            <m:t>)</m:t>
                          </m:r>
                        </m:num>
                        <m:den>
                          <m:r>
                            <a:rPr lang="en-US" altLang="zh-CN" sz="2000" i="1">
                              <a:latin typeface="Cambria Math" charset="0"/>
                            </a:rPr>
                            <m:t>𝑛</m:t>
                          </m:r>
                          <m:r>
                            <a:rPr lang="en-US" altLang="zh-CN" sz="2000" i="1">
                              <a:latin typeface="Cambria Math" charset="0"/>
                            </a:rPr>
                            <m:t>−</m:t>
                          </m:r>
                          <m:r>
                            <a:rPr lang="en-US" altLang="zh-CN" sz="2000">
                              <a:latin typeface="Cambria Math" charset="0"/>
                            </a:rPr>
                            <m:t>1</m:t>
                          </m:r>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1857922" y="2552247"/>
                <a:ext cx="1977080" cy="67858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7961"/>
          <a:stretch/>
        </p:blipFill>
        <p:spPr>
          <a:xfrm>
            <a:off x="5781817" y="2445419"/>
            <a:ext cx="3168993" cy="2187541"/>
          </a:xfrm>
          <a:prstGeom prst="rect">
            <a:avLst/>
          </a:prstGeom>
        </p:spPr>
      </p:pic>
      <p:sp>
        <p:nvSpPr>
          <p:cNvPr id="9" name="Rectangle 8">
            <a:extLst>
              <a:ext uri="{FF2B5EF4-FFF2-40B4-BE49-F238E27FC236}">
                <a16:creationId xmlns:a16="http://schemas.microsoft.com/office/drawing/2014/main" xmlns="" id="{5AB094F6-731C-724B-ABD8-A0DD764CB726}"/>
              </a:ext>
            </a:extLst>
          </p:cNvPr>
          <p:cNvSpPr/>
          <p:nvPr/>
        </p:nvSpPr>
        <p:spPr>
          <a:xfrm>
            <a:off x="863513" y="3688416"/>
            <a:ext cx="4583474" cy="769441"/>
          </a:xfrm>
          <a:prstGeom prst="rect">
            <a:avLst/>
          </a:prstGeom>
        </p:spPr>
        <p:txBody>
          <a:bodyPr wrap="square">
            <a:spAutoFit/>
          </a:bodyPr>
          <a:lstStyle/>
          <a:p>
            <a:r>
              <a:rPr lang="zh-CN" altLang="en-US" sz="2200" dirty="0">
                <a:solidFill>
                  <a:srgbClr val="C00000"/>
                </a:solidFill>
                <a:effectLst/>
                <a:latin typeface="Helvetica Neue" charset="0"/>
              </a:rPr>
              <a:t>提问：节点</a:t>
            </a:r>
            <a:r>
              <a:rPr lang="en-US" altLang="zh-CN" sz="2200" dirty="0">
                <a:solidFill>
                  <a:srgbClr val="C00000"/>
                </a:solidFill>
                <a:effectLst/>
                <a:latin typeface="Helvetica Neue" charset="0"/>
              </a:rPr>
              <a:t>6</a:t>
            </a:r>
            <a:r>
              <a:rPr lang="zh-CN" altLang="en-US" sz="2200" dirty="0">
                <a:solidFill>
                  <a:srgbClr val="C00000"/>
                </a:solidFill>
                <a:effectLst/>
                <a:latin typeface="Helvetica Neue" charset="0"/>
              </a:rPr>
              <a:t>的度中心性</a:t>
            </a:r>
            <a:r>
              <a:rPr lang="zh-CN" altLang="en-US" sz="2200" dirty="0">
                <a:solidFill>
                  <a:srgbClr val="C00000"/>
                </a:solidFill>
                <a:latin typeface="Calibri" panose="020F0502020204030204" pitchFamily="34" charset="0"/>
                <a:cs typeface="Calibri" panose="020F0502020204030204" pitchFamily="34" charset="0"/>
              </a:rPr>
              <a:t>：</a:t>
            </a:r>
            <a:r>
              <a:rPr lang="zh-CN" altLang="en-US" sz="2200" dirty="0">
                <a:solidFill>
                  <a:srgbClr val="C00000"/>
                </a:solidFill>
                <a:effectLst/>
                <a:latin typeface="Calibri" panose="020F0502020204030204" pitchFamily="34" charset="0"/>
                <a:cs typeface="Calibri" panose="020F0502020204030204" pitchFamily="34" charset="0"/>
              </a:rPr>
              <a:t>  </a:t>
            </a:r>
            <a:endParaRPr lang="en-US" altLang="zh-CN" sz="2200" dirty="0">
              <a:solidFill>
                <a:srgbClr val="C00000"/>
              </a:solidFill>
              <a:effectLst/>
              <a:latin typeface="Calibri" panose="020F0502020204030204" pitchFamily="34" charset="0"/>
              <a:cs typeface="Calibri" panose="020F0502020204030204" pitchFamily="34" charset="0"/>
            </a:endParaRPr>
          </a:p>
          <a:p>
            <a:r>
              <a:rPr lang="zh-CN" altLang="en-US" sz="2200" dirty="0">
                <a:solidFill>
                  <a:srgbClr val="C00000"/>
                </a:solidFill>
                <a:latin typeface="Calibri" panose="020F0502020204030204" pitchFamily="34" charset="0"/>
                <a:cs typeface="Calibri" panose="020F0502020204030204" pitchFamily="34" charset="0"/>
              </a:rPr>
              <a:t>                </a:t>
            </a:r>
            <a:r>
              <a:rPr lang="en-US" altLang="zh-CN" sz="2200" dirty="0">
                <a:solidFill>
                  <a:srgbClr val="C00000"/>
                </a:solidFill>
                <a:effectLst/>
                <a:latin typeface="Calibri" panose="020F0502020204030204" pitchFamily="34" charset="0"/>
                <a:cs typeface="Calibri" panose="020F0502020204030204" pitchFamily="34" charset="0"/>
              </a:rPr>
              <a:t>A</a:t>
            </a:r>
            <a:r>
              <a:rPr lang="en-US" altLang="zh-CN" sz="2200" dirty="0">
                <a:solidFill>
                  <a:srgbClr val="C00000"/>
                </a:solidFill>
                <a:latin typeface="Calibri" panose="020F0502020204030204" pitchFamily="34" charset="0"/>
                <a:cs typeface="Calibri" panose="020F0502020204030204" pitchFamily="34" charset="0"/>
              </a:rPr>
              <a:t>.</a:t>
            </a:r>
            <a:r>
              <a:rPr lang="zh-CN" altLang="en-US" sz="2200" dirty="0">
                <a:solidFill>
                  <a:srgbClr val="C00000"/>
                </a:solidFill>
                <a:latin typeface="Calibri" panose="020F0502020204030204" pitchFamily="34" charset="0"/>
                <a:cs typeface="Calibri" panose="020F0502020204030204" pitchFamily="34" charset="0"/>
              </a:rPr>
              <a:t> </a:t>
            </a:r>
            <a:r>
              <a:rPr lang="en-US" altLang="zh-CN" sz="2200" dirty="0">
                <a:solidFill>
                  <a:srgbClr val="C00000"/>
                </a:solidFill>
                <a:latin typeface="Calibri" panose="020F0502020204030204" pitchFamily="34" charset="0"/>
                <a:cs typeface="Calibri" panose="020F0502020204030204" pitchFamily="34" charset="0"/>
              </a:rPr>
              <a:t>0.36;</a:t>
            </a:r>
            <a:r>
              <a:rPr lang="zh-CN" altLang="en-US" sz="2200" dirty="0">
                <a:solidFill>
                  <a:srgbClr val="C00000"/>
                </a:solidFill>
                <a:latin typeface="Calibri" panose="020F0502020204030204" pitchFamily="34" charset="0"/>
                <a:cs typeface="Calibri" panose="020F0502020204030204" pitchFamily="34" charset="0"/>
              </a:rPr>
              <a:t>  </a:t>
            </a:r>
            <a:r>
              <a:rPr lang="en-US" altLang="zh-CN" sz="2200" dirty="0">
                <a:solidFill>
                  <a:srgbClr val="C00000"/>
                </a:solidFill>
                <a:latin typeface="Calibri" panose="020F0502020204030204" pitchFamily="34" charset="0"/>
                <a:cs typeface="Calibri" panose="020F0502020204030204" pitchFamily="34" charset="0"/>
              </a:rPr>
              <a:t>B.</a:t>
            </a:r>
            <a:r>
              <a:rPr lang="zh-CN" altLang="en-US" sz="2200" dirty="0">
                <a:solidFill>
                  <a:srgbClr val="C00000"/>
                </a:solidFill>
                <a:latin typeface="Calibri" panose="020F0502020204030204" pitchFamily="34" charset="0"/>
                <a:cs typeface="Calibri" panose="020F0502020204030204" pitchFamily="34" charset="0"/>
              </a:rPr>
              <a:t> </a:t>
            </a:r>
            <a:r>
              <a:rPr lang="en-US" altLang="zh-CN" sz="2200" dirty="0">
                <a:solidFill>
                  <a:srgbClr val="C00000"/>
                </a:solidFill>
                <a:latin typeface="Calibri" panose="020F0502020204030204" pitchFamily="34" charset="0"/>
                <a:cs typeface="Calibri" panose="020F0502020204030204" pitchFamily="34" charset="0"/>
              </a:rPr>
              <a:t>0.4</a:t>
            </a:r>
            <a:endParaRPr lang="en-US" sz="2200" dirty="0">
              <a:solidFill>
                <a:srgbClr val="C00000"/>
              </a:solidFill>
              <a:effectLst/>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xmlns="" id="{74E8C06C-41D3-EF4E-83BA-C08E0EE6BD89}"/>
              </a:ext>
            </a:extLst>
          </p:cNvPr>
          <p:cNvSpPr/>
          <p:nvPr/>
        </p:nvSpPr>
        <p:spPr>
          <a:xfrm>
            <a:off x="409574" y="3661601"/>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
        <p:nvSpPr>
          <p:cNvPr id="5" name="Oval 4"/>
          <p:cNvSpPr/>
          <p:nvPr/>
        </p:nvSpPr>
        <p:spPr>
          <a:xfrm>
            <a:off x="6932645" y="3163077"/>
            <a:ext cx="289249" cy="2892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en-US"/>
          </a:p>
        </p:txBody>
      </p:sp>
      <p:cxnSp>
        <p:nvCxnSpPr>
          <p:cNvPr id="8" name="Straight Connector 7"/>
          <p:cNvCxnSpPr>
            <a:stCxn id="5" idx="7"/>
          </p:cNvCxnSpPr>
          <p:nvPr/>
        </p:nvCxnSpPr>
        <p:spPr>
          <a:xfrm flipV="1">
            <a:off x="7179534" y="2828925"/>
            <a:ext cx="324261" cy="3765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65543" y="3411543"/>
            <a:ext cx="338252" cy="3749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 idx="2"/>
          </p:cNvCxnSpPr>
          <p:nvPr/>
        </p:nvCxnSpPr>
        <p:spPr>
          <a:xfrm>
            <a:off x="6843519" y="3307701"/>
            <a:ext cx="89126"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934252" y="2995562"/>
            <a:ext cx="828000"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793258" y="3046446"/>
            <a:ext cx="1964746" cy="369332"/>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规范化因子</a:t>
            </a:r>
            <a:endParaRPr lang="en-US" dirty="0">
              <a:solidFill>
                <a:srgbClr val="C00000"/>
              </a:solidFill>
            </a:endParaRPr>
          </a:p>
        </p:txBody>
      </p:sp>
    </p:spTree>
    <p:extLst>
      <p:ext uri="{BB962C8B-B14F-4D97-AF65-F5344CB8AC3E}">
        <p14:creationId xmlns:p14="http://schemas.microsoft.com/office/powerpoint/2010/main" val="682502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5" grpId="0" animBg="1"/>
      <p:bldP spid="23"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用图来分析社交网络</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769" y="811530"/>
            <a:ext cx="5349581" cy="3937000"/>
          </a:xfrm>
        </p:spPr>
      </p:pic>
      <p:sp>
        <p:nvSpPr>
          <p:cNvPr id="5" name="Rectangle 4"/>
          <p:cNvSpPr/>
          <p:nvPr/>
        </p:nvSpPr>
        <p:spPr>
          <a:xfrm>
            <a:off x="6106450" y="2132955"/>
            <a:ext cx="2743199" cy="1046440"/>
          </a:xfrm>
          <a:prstGeom prst="rect">
            <a:avLst/>
          </a:prstGeom>
        </p:spPr>
        <p:txBody>
          <a:bodyPr wrap="square">
            <a:spAutoFit/>
          </a:bodyPr>
          <a:lstStyle/>
          <a:p>
            <a:pPr>
              <a:spcAft>
                <a:spcPts val="600"/>
              </a:spcAft>
              <a:defRPr/>
            </a:pPr>
            <a:r>
              <a:rPr lang="zh-CN" altLang="en-US" sz="2200" b="1" dirty="0">
                <a:latin typeface="Microsoft YaHei" charset="-122"/>
                <a:ea typeface="Microsoft YaHei" charset="-122"/>
                <a:cs typeface="Microsoft YaHei" charset="-122"/>
              </a:rPr>
              <a:t>思考：</a:t>
            </a:r>
            <a:r>
              <a:rPr lang="zh-CN" altLang="en-US" sz="2000" dirty="0">
                <a:latin typeface="Microsoft YaHei" charset="-122"/>
                <a:ea typeface="Microsoft YaHei" charset="-122"/>
                <a:cs typeface="Microsoft YaHei" charset="-122"/>
              </a:rPr>
              <a:t>从左图的度中心性的分布上你能发现什么规律？</a:t>
            </a:r>
            <a:endParaRPr lang="en-US" sz="2000" dirty="0">
              <a:solidFill>
                <a:srgbClr val="C00000"/>
              </a:solidFill>
              <a:latin typeface="Microsoft YaHei" charset="-122"/>
              <a:ea typeface="Microsoft YaHei" charset="-122"/>
              <a:cs typeface="Microsoft YaHei"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86685" y="1270997"/>
            <a:ext cx="582730" cy="582730"/>
          </a:xfrm>
          <a:prstGeom prst="rect">
            <a:avLst/>
          </a:prstGeom>
        </p:spPr>
      </p:pic>
      <p:sp>
        <p:nvSpPr>
          <p:cNvPr id="7" name="Oval 6"/>
          <p:cNvSpPr/>
          <p:nvPr/>
        </p:nvSpPr>
        <p:spPr>
          <a:xfrm rot="18496346">
            <a:off x="2720971" y="2697599"/>
            <a:ext cx="351450" cy="3382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61156" y="2065987"/>
            <a:ext cx="7213600" cy="265378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2644"/>
          <a:stretch/>
        </p:blipFill>
        <p:spPr bwMode="auto">
          <a:xfrm>
            <a:off x="2801703" y="2067397"/>
            <a:ext cx="4239844" cy="2476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C96C485-48FC-8241-8CA1-17DA26233017}"/>
              </a:ext>
            </a:extLst>
          </p:cNvPr>
          <p:cNvSpPr>
            <a:spLocks noGrp="1"/>
          </p:cNvSpPr>
          <p:nvPr>
            <p:ph type="title"/>
          </p:nvPr>
        </p:nvSpPr>
        <p:spPr/>
        <p:txBody>
          <a:bodyPr/>
          <a:lstStyle/>
          <a:p>
            <a:r>
              <a:rPr lang="zh-CN" altLang="en-US" dirty="0">
                <a:latin typeface="Calibri" panose="020F0502020204030204" pitchFamily="34" charset="0"/>
                <a:cs typeface="Calibri" panose="020F0502020204030204" pitchFamily="34" charset="0"/>
              </a:rPr>
              <a:t>节点度数的幂律分布</a:t>
            </a:r>
            <a:endParaRPr lang="en-US" dirty="0"/>
          </a:p>
        </p:txBody>
      </p:sp>
      <p:sp>
        <p:nvSpPr>
          <p:cNvPr id="3" name="Content Placeholder 2">
            <a:extLst>
              <a:ext uri="{FF2B5EF4-FFF2-40B4-BE49-F238E27FC236}">
                <a16:creationId xmlns:a16="http://schemas.microsoft.com/office/drawing/2014/main" xmlns="" id="{30608D34-8496-9140-BB2F-6C0D32D8490C}"/>
              </a:ext>
            </a:extLst>
          </p:cNvPr>
          <p:cNvSpPr>
            <a:spLocks noGrp="1"/>
          </p:cNvSpPr>
          <p:nvPr>
            <p:ph idx="1"/>
          </p:nvPr>
        </p:nvSpPr>
        <p:spPr>
          <a:xfrm>
            <a:off x="457200" y="819150"/>
            <a:ext cx="7945395" cy="1325860"/>
          </a:xfrm>
        </p:spPr>
        <p:txBody>
          <a:bodyPr>
            <a:normAutofit lnSpcReduction="10000"/>
          </a:bodyPr>
          <a:lstStyle/>
          <a:p>
            <a:r>
              <a:rPr lang="zh-CN" altLang="en-US" dirty="0"/>
              <a:t>问题：在大多数真实图（如社交图）中，节点度数呈现什么分布？</a:t>
            </a:r>
          </a:p>
          <a:p>
            <a:pPr lvl="1"/>
            <a:r>
              <a:rPr lang="en-US" altLang="zh-CN" dirty="0"/>
              <a:t>Power Law</a:t>
            </a:r>
            <a:r>
              <a:rPr lang="zh-CN" altLang="en-US" dirty="0">
                <a:solidFill>
                  <a:srgbClr val="C00000"/>
                </a:solidFill>
              </a:rPr>
              <a:t>幂律分布</a:t>
            </a:r>
            <a:r>
              <a:rPr lang="zh-CN" altLang="en-US" dirty="0"/>
              <a:t>：度量分布函数𝑃（𝐾），其中𝐾为节点度数， 𝑃（𝐾）表示度数为𝐾的节点出现的频率</a:t>
            </a:r>
          </a:p>
          <a:p>
            <a:pPr lvl="1"/>
            <a:r>
              <a:rPr lang="zh-CN" altLang="en-US" dirty="0"/>
              <a:t>著名的“二八定律”</a:t>
            </a:r>
          </a:p>
          <a:p>
            <a:endParaRPr lang="en-US" altLang="zh-CN" dirty="0"/>
          </a:p>
          <a:p>
            <a:pPr marL="0" indent="0">
              <a:buNone/>
            </a:pPr>
            <a:endParaRPr lang="en-US" altLang="zh-CN" dirty="0"/>
          </a:p>
          <a:p>
            <a:endParaRPr lang="en-US" dirty="0"/>
          </a:p>
        </p:txBody>
      </p:sp>
      <p:sp>
        <p:nvSpPr>
          <p:cNvPr id="4" name="Slide Number Placeholder 3">
            <a:extLst>
              <a:ext uri="{FF2B5EF4-FFF2-40B4-BE49-F238E27FC236}">
                <a16:creationId xmlns:a16="http://schemas.microsoft.com/office/drawing/2014/main" xmlns="" id="{945D50C0-7C6F-0542-9366-F6888A031CE1}"/>
              </a:ext>
            </a:extLst>
          </p:cNvPr>
          <p:cNvSpPr>
            <a:spLocks noGrp="1"/>
          </p:cNvSpPr>
          <p:nvPr>
            <p:ph type="sldNum" sz="quarter" idx="12"/>
          </p:nvPr>
        </p:nvSpPr>
        <p:spPr/>
        <p:txBody>
          <a:bodyPr/>
          <a:lstStyle/>
          <a:p>
            <a:fld id="{E1BEBC7A-FD02-486B-81B5-A845787C689C}" type="slidenum">
              <a:rPr lang="zh-CN" altLang="en-US" smtClean="0"/>
              <a:t>9</a:t>
            </a:fld>
            <a:endParaRPr lang="zh-CN" altLang="en-US"/>
          </a:p>
        </p:txBody>
      </p:sp>
      <p:sp>
        <p:nvSpPr>
          <p:cNvPr id="9" name="TextBox 8">
            <a:extLst>
              <a:ext uri="{FF2B5EF4-FFF2-40B4-BE49-F238E27FC236}">
                <a16:creationId xmlns:a16="http://schemas.microsoft.com/office/drawing/2014/main" xmlns="" id="{554B494E-F8D8-7D45-B74A-31C85488ECBF}"/>
              </a:ext>
            </a:extLst>
          </p:cNvPr>
          <p:cNvSpPr txBox="1"/>
          <p:nvPr/>
        </p:nvSpPr>
        <p:spPr>
          <a:xfrm>
            <a:off x="903536" y="2561613"/>
            <a:ext cx="1680653" cy="923330"/>
          </a:xfrm>
          <a:prstGeom prst="rect">
            <a:avLst/>
          </a:prstGeom>
          <a:noFill/>
        </p:spPr>
        <p:txBody>
          <a:bodyPr wrap="square" rtlCol="0">
            <a:spAutoFit/>
          </a:bodyPr>
          <a:lstStyle/>
          <a:p>
            <a:pPr algn="ctr"/>
            <a:r>
              <a:rPr lang="zh-CN" altLang="en-US" dirty="0">
                <a:latin typeface="STZhongsong" panose="02010600040101010101" pitchFamily="2" charset="-122"/>
                <a:ea typeface="STZhongsong" panose="02010600040101010101" pitchFamily="2" charset="-122"/>
              </a:rPr>
              <a:t>只有</a:t>
            </a:r>
            <a:r>
              <a:rPr lang="zh-CN" altLang="en-US" b="1" dirty="0">
                <a:solidFill>
                  <a:srgbClr val="FFC000"/>
                </a:solidFill>
                <a:latin typeface="STZhongsong" panose="02010600040101010101" pitchFamily="2" charset="-122"/>
                <a:ea typeface="STZhongsong" panose="02010600040101010101" pitchFamily="2" charset="-122"/>
              </a:rPr>
              <a:t>很少</a:t>
            </a:r>
            <a:r>
              <a:rPr lang="zh-CN" altLang="en-US" dirty="0">
                <a:latin typeface="STZhongsong" panose="02010600040101010101" pitchFamily="2" charset="-122"/>
                <a:ea typeface="STZhongsong" panose="02010600040101010101" pitchFamily="2" charset="-122"/>
              </a:rPr>
              <a:t>用户的度数很</a:t>
            </a:r>
            <a:r>
              <a:rPr lang="zh-CN" altLang="en-US" b="1" dirty="0">
                <a:solidFill>
                  <a:srgbClr val="FFC000"/>
                </a:solidFill>
                <a:latin typeface="STZhongsong" panose="02010600040101010101" pitchFamily="2" charset="-122"/>
                <a:ea typeface="STZhongsong" panose="02010600040101010101" pitchFamily="2" charset="-122"/>
              </a:rPr>
              <a:t>高</a:t>
            </a:r>
            <a:endParaRPr lang="en-US" altLang="zh-CN" b="1" dirty="0">
              <a:solidFill>
                <a:srgbClr val="FFC000"/>
              </a:solidFill>
              <a:latin typeface="STZhongsong" panose="02010600040101010101" pitchFamily="2" charset="-122"/>
              <a:ea typeface="STZhongsong" panose="02010600040101010101" pitchFamily="2" charset="-122"/>
            </a:endParaRPr>
          </a:p>
          <a:p>
            <a:pPr algn="ctr"/>
            <a:r>
              <a:rPr lang="zh-CN" altLang="en-US" dirty="0">
                <a:latin typeface="STZhongsong" panose="02010600040101010101" pitchFamily="2" charset="-122"/>
                <a:ea typeface="STZhongsong" panose="02010600040101010101" pitchFamily="2" charset="-122"/>
              </a:rPr>
              <a:t>“</a:t>
            </a:r>
            <a:r>
              <a:rPr lang="zh-CN" altLang="en-US" dirty="0">
                <a:solidFill>
                  <a:srgbClr val="C00000"/>
                </a:solidFill>
                <a:latin typeface="STZhongsong" panose="02010600040101010101" pitchFamily="2" charset="-122"/>
                <a:ea typeface="STZhongsong" panose="02010600040101010101" pitchFamily="2" charset="-122"/>
              </a:rPr>
              <a:t>头部用户</a:t>
            </a:r>
            <a:r>
              <a:rPr lang="zh-CN" altLang="en-US" dirty="0">
                <a:latin typeface="STZhongsong" panose="02010600040101010101" pitchFamily="2" charset="-122"/>
                <a:ea typeface="STZhongsong" panose="02010600040101010101" pitchFamily="2" charset="-122"/>
              </a:rPr>
              <a:t>”</a:t>
            </a:r>
            <a:endParaRPr lang="en-US" dirty="0">
              <a:latin typeface="STZhongsong" panose="02010600040101010101" pitchFamily="2" charset="-122"/>
              <a:ea typeface="STZhongsong" panose="02010600040101010101" pitchFamily="2" charset="-122"/>
            </a:endParaRPr>
          </a:p>
        </p:txBody>
      </p:sp>
      <p:sp>
        <p:nvSpPr>
          <p:cNvPr id="10" name="TextBox 9">
            <a:extLst>
              <a:ext uri="{FF2B5EF4-FFF2-40B4-BE49-F238E27FC236}">
                <a16:creationId xmlns:a16="http://schemas.microsoft.com/office/drawing/2014/main" xmlns="" id="{20003502-DFA8-DD49-BD23-050E38349DD3}"/>
              </a:ext>
            </a:extLst>
          </p:cNvPr>
          <p:cNvSpPr txBox="1"/>
          <p:nvPr/>
        </p:nvSpPr>
        <p:spPr>
          <a:xfrm>
            <a:off x="5122820" y="2459969"/>
            <a:ext cx="1918727" cy="923330"/>
          </a:xfrm>
          <a:prstGeom prst="rect">
            <a:avLst/>
          </a:prstGeom>
          <a:noFill/>
        </p:spPr>
        <p:txBody>
          <a:bodyPr wrap="square" rtlCol="0">
            <a:spAutoFit/>
          </a:bodyPr>
          <a:lstStyle/>
          <a:p>
            <a:pPr algn="ctr"/>
            <a:r>
              <a:rPr lang="zh-CN" altLang="en-US" b="1" dirty="0">
                <a:solidFill>
                  <a:srgbClr val="261E96"/>
                </a:solidFill>
                <a:latin typeface="STZhongsong" panose="02010600040101010101" pitchFamily="2" charset="-122"/>
                <a:ea typeface="STZhongsong" panose="02010600040101010101" pitchFamily="2" charset="-122"/>
              </a:rPr>
              <a:t>绝大多数</a:t>
            </a:r>
            <a:r>
              <a:rPr lang="zh-CN" altLang="en-US" dirty="0">
                <a:latin typeface="STZhongsong" panose="02010600040101010101" pitchFamily="2" charset="-122"/>
                <a:ea typeface="STZhongsong" panose="02010600040101010101" pitchFamily="2" charset="-122"/>
              </a:rPr>
              <a:t>用户的度数都很</a:t>
            </a:r>
            <a:r>
              <a:rPr lang="zh-CN" altLang="en-US" b="1" dirty="0">
                <a:solidFill>
                  <a:srgbClr val="261E96"/>
                </a:solidFill>
                <a:latin typeface="STZhongsong" panose="02010600040101010101" pitchFamily="2" charset="-122"/>
                <a:ea typeface="STZhongsong" panose="02010600040101010101" pitchFamily="2" charset="-122"/>
              </a:rPr>
              <a:t>低</a:t>
            </a:r>
            <a:endParaRPr lang="en-US" altLang="zh-CN" b="1" dirty="0">
              <a:solidFill>
                <a:srgbClr val="261E96"/>
              </a:solidFill>
              <a:latin typeface="STZhongsong" panose="02010600040101010101" pitchFamily="2" charset="-122"/>
              <a:ea typeface="STZhongsong" panose="02010600040101010101" pitchFamily="2" charset="-122"/>
            </a:endParaRPr>
          </a:p>
          <a:p>
            <a:pPr algn="ctr"/>
            <a:r>
              <a:rPr lang="zh-CN" altLang="en-US" dirty="0">
                <a:latin typeface="STZhongsong" panose="02010600040101010101" pitchFamily="2" charset="-122"/>
                <a:ea typeface="STZhongsong" panose="02010600040101010101" pitchFamily="2" charset="-122"/>
              </a:rPr>
              <a:t>“</a:t>
            </a:r>
            <a:r>
              <a:rPr lang="zh-CN" altLang="en-US" dirty="0">
                <a:solidFill>
                  <a:srgbClr val="C00000"/>
                </a:solidFill>
                <a:latin typeface="STZhongsong" panose="02010600040101010101" pitchFamily="2" charset="-122"/>
                <a:ea typeface="STZhongsong" panose="02010600040101010101" pitchFamily="2" charset="-122"/>
              </a:rPr>
              <a:t>长尾用户</a:t>
            </a:r>
            <a:r>
              <a:rPr lang="zh-CN" altLang="en-US" dirty="0">
                <a:latin typeface="STZhongsong" panose="02010600040101010101" pitchFamily="2" charset="-122"/>
                <a:ea typeface="STZhongsong" panose="02010600040101010101" pitchFamily="2" charset="-122"/>
              </a:rPr>
              <a:t>”</a:t>
            </a:r>
            <a:endParaRPr lang="en-US" dirty="0">
              <a:latin typeface="STZhongsong" panose="02010600040101010101" pitchFamily="2" charset="-122"/>
              <a:ea typeface="STZhongsong" panose="02010600040101010101" pitchFamily="2" charset="-122"/>
            </a:endParaRPr>
          </a:p>
        </p:txBody>
      </p:sp>
      <p:cxnSp>
        <p:nvCxnSpPr>
          <p:cNvPr id="11" name="Straight Arrow Connector 10">
            <a:extLst>
              <a:ext uri="{FF2B5EF4-FFF2-40B4-BE49-F238E27FC236}">
                <a16:creationId xmlns:a16="http://schemas.microsoft.com/office/drawing/2014/main" xmlns="" id="{3BF75244-903D-3243-A5B2-4B40BAE91816}"/>
              </a:ext>
            </a:extLst>
          </p:cNvPr>
          <p:cNvCxnSpPr/>
          <p:nvPr/>
        </p:nvCxnSpPr>
        <p:spPr>
          <a:xfrm>
            <a:off x="2440549" y="3023278"/>
            <a:ext cx="934829" cy="14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A204E0CD-4F4A-B646-B3FB-36F1ECF7BBF5}"/>
              </a:ext>
            </a:extLst>
          </p:cNvPr>
          <p:cNvCxnSpPr>
            <a:cxnSpLocks/>
          </p:cNvCxnSpPr>
          <p:nvPr/>
        </p:nvCxnSpPr>
        <p:spPr>
          <a:xfrm flipH="1">
            <a:off x="6112959" y="3497599"/>
            <a:ext cx="141085" cy="74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91193" y="2057228"/>
            <a:ext cx="1152880" cy="338554"/>
          </a:xfrm>
          <a:prstGeom prst="rect">
            <a:avLst/>
          </a:prstGeom>
        </p:spPr>
        <p:txBody>
          <a:bodyPr wrap="none">
            <a:spAutoFit/>
          </a:bodyPr>
          <a:lstStyle/>
          <a:p>
            <a:r>
              <a:rPr lang="zh-CN" altLang="en-US" sz="1600" dirty="0">
                <a:latin typeface="Microsoft YaHei" charset="-122"/>
                <a:ea typeface="Microsoft YaHei" charset="-122"/>
                <a:cs typeface="Microsoft YaHei" charset="-122"/>
              </a:rPr>
              <a:t>节点度数</a:t>
            </a:r>
            <a:r>
              <a:rPr lang="en-US" altLang="zh-CN" sz="1600" dirty="0">
                <a:latin typeface="STZhongsong" panose="02010600040101010101" pitchFamily="2" charset="-122"/>
                <a:ea typeface="STZhongsong" panose="02010600040101010101" pitchFamily="2" charset="-122"/>
              </a:rPr>
              <a:t>K</a:t>
            </a:r>
            <a:endParaRPr lang="en-US" sz="1600" dirty="0">
              <a:latin typeface="STZhongsong" panose="02010600040101010101" pitchFamily="2" charset="-122"/>
              <a:ea typeface="STZhongsong" panose="02010600040101010101" pitchFamily="2" charset="-122"/>
            </a:endParaRPr>
          </a:p>
        </p:txBody>
      </p:sp>
      <p:sp>
        <p:nvSpPr>
          <p:cNvPr id="13" name="Rectangle 12"/>
          <p:cNvSpPr/>
          <p:nvPr/>
        </p:nvSpPr>
        <p:spPr>
          <a:xfrm>
            <a:off x="7016059" y="4068845"/>
            <a:ext cx="997389" cy="338554"/>
          </a:xfrm>
          <a:prstGeom prst="rect">
            <a:avLst/>
          </a:prstGeom>
        </p:spPr>
        <p:txBody>
          <a:bodyPr wrap="none">
            <a:spAutoFit/>
          </a:bodyPr>
          <a:lstStyle/>
          <a:p>
            <a:r>
              <a:rPr lang="zh-CN" altLang="en-US" sz="1600" dirty="0">
                <a:latin typeface="Microsoft YaHei" charset="-122"/>
                <a:ea typeface="Microsoft YaHei" charset="-122"/>
                <a:cs typeface="Microsoft YaHei" charset="-122"/>
              </a:rPr>
              <a:t>频率</a:t>
            </a:r>
            <a:r>
              <a:rPr lang="en-US" altLang="zh-CN" sz="1600" dirty="0">
                <a:latin typeface="Microsoft YaHei" charset="-122"/>
                <a:ea typeface="Microsoft YaHei" charset="-122"/>
                <a:cs typeface="Microsoft YaHei" charset="-122"/>
              </a:rPr>
              <a:t>P(</a:t>
            </a:r>
            <a:r>
              <a:rPr lang="en-US" altLang="zh-CN" sz="1600" dirty="0">
                <a:latin typeface="STZhongsong" panose="02010600040101010101" pitchFamily="2" charset="-122"/>
                <a:ea typeface="STZhongsong" panose="02010600040101010101" pitchFamily="2" charset="-122"/>
              </a:rPr>
              <a:t>K)</a:t>
            </a:r>
            <a:endParaRPr lang="en-US" sz="1600" dirty="0">
              <a:latin typeface="STZhongsong" panose="02010600040101010101" pitchFamily="2" charset="-122"/>
              <a:ea typeface="STZhongsong" panose="02010600040101010101" pitchFamily="2" charset="-122"/>
            </a:endParaRPr>
          </a:p>
        </p:txBody>
      </p:sp>
      <p:sp>
        <p:nvSpPr>
          <p:cNvPr id="15" name="Rectangle 14"/>
          <p:cNvSpPr/>
          <p:nvPr/>
        </p:nvSpPr>
        <p:spPr>
          <a:xfrm>
            <a:off x="2823178" y="2088967"/>
            <a:ext cx="389850" cy="338554"/>
          </a:xfrm>
          <a:prstGeom prst="rect">
            <a:avLst/>
          </a:prstGeom>
          <a:solidFill>
            <a:schemeClr val="bg1"/>
          </a:solidFill>
        </p:spPr>
        <p:txBody>
          <a:bodyPr wrap="none">
            <a:spAutoFit/>
          </a:bodyPr>
          <a:lstStyle/>
          <a:p>
            <a:r>
              <a:rPr lang="zh-CN" altLang="en-US" sz="1600" b="1" dirty="0">
                <a:solidFill>
                  <a:srgbClr val="FFC000"/>
                </a:solidFill>
                <a:latin typeface="Microsoft YaHei" charset="-122"/>
                <a:ea typeface="Microsoft YaHei" charset="-122"/>
                <a:cs typeface="Microsoft YaHei" charset="-122"/>
              </a:rPr>
              <a:t>高</a:t>
            </a:r>
            <a:endParaRPr lang="en-US" sz="1600" b="1" dirty="0">
              <a:solidFill>
                <a:srgbClr val="FFC000"/>
              </a:solidFill>
              <a:latin typeface="STZhongsong" panose="02010600040101010101" pitchFamily="2" charset="-122"/>
              <a:ea typeface="STZhongsong" panose="02010600040101010101" pitchFamily="2" charset="-122"/>
            </a:endParaRPr>
          </a:p>
        </p:txBody>
      </p:sp>
      <p:sp>
        <p:nvSpPr>
          <p:cNvPr id="16" name="Rectangle 15"/>
          <p:cNvSpPr/>
          <p:nvPr/>
        </p:nvSpPr>
        <p:spPr>
          <a:xfrm>
            <a:off x="2846877" y="4128057"/>
            <a:ext cx="389850" cy="338554"/>
          </a:xfrm>
          <a:prstGeom prst="rect">
            <a:avLst/>
          </a:prstGeom>
          <a:solidFill>
            <a:schemeClr val="bg1"/>
          </a:solidFill>
        </p:spPr>
        <p:txBody>
          <a:bodyPr wrap="none">
            <a:spAutoFit/>
          </a:bodyPr>
          <a:lstStyle/>
          <a:p>
            <a:r>
              <a:rPr lang="zh-CN" altLang="en-US" sz="1600" b="1" dirty="0">
                <a:solidFill>
                  <a:srgbClr val="261E96"/>
                </a:solidFill>
                <a:latin typeface="STZhongsong" panose="02010600040101010101" pitchFamily="2" charset="-122"/>
                <a:ea typeface="STZhongsong" panose="02010600040101010101" pitchFamily="2" charset="-122"/>
              </a:rPr>
              <a:t>低</a:t>
            </a:r>
            <a:endParaRPr lang="en-US" sz="1600" b="1" dirty="0">
              <a:solidFill>
                <a:srgbClr val="261E96"/>
              </a:solidFill>
              <a:latin typeface="STZhongsong" panose="02010600040101010101" pitchFamily="2" charset="-122"/>
              <a:ea typeface="STZhongsong" panose="02010600040101010101" pitchFamily="2" charset="-122"/>
            </a:endParaRPr>
          </a:p>
        </p:txBody>
      </p:sp>
      <p:sp>
        <p:nvSpPr>
          <p:cNvPr id="18" name="Rectangle 17"/>
          <p:cNvSpPr/>
          <p:nvPr/>
        </p:nvSpPr>
        <p:spPr>
          <a:xfrm>
            <a:off x="3236726" y="4381219"/>
            <a:ext cx="513725" cy="338554"/>
          </a:xfrm>
          <a:prstGeom prst="rect">
            <a:avLst/>
          </a:prstGeom>
          <a:solidFill>
            <a:schemeClr val="bg1"/>
          </a:solidFill>
        </p:spPr>
        <p:txBody>
          <a:bodyPr wrap="square">
            <a:spAutoFit/>
          </a:bodyPr>
          <a:lstStyle/>
          <a:p>
            <a:pPr algn="ctr"/>
            <a:r>
              <a:rPr lang="zh-CN" altLang="en-US" sz="1600" b="1" dirty="0">
                <a:solidFill>
                  <a:srgbClr val="FFC000"/>
                </a:solidFill>
                <a:latin typeface="Microsoft YaHei" charset="-122"/>
                <a:ea typeface="Microsoft YaHei" charset="-122"/>
                <a:cs typeface="Microsoft YaHei" charset="-122"/>
              </a:rPr>
              <a:t>少</a:t>
            </a:r>
            <a:endParaRPr lang="en-US" sz="1600" b="1" dirty="0">
              <a:solidFill>
                <a:srgbClr val="FFC000"/>
              </a:solidFill>
              <a:latin typeface="STZhongsong" panose="02010600040101010101" pitchFamily="2" charset="-122"/>
              <a:ea typeface="STZhongsong" panose="02010600040101010101" pitchFamily="2" charset="-122"/>
            </a:endParaRPr>
          </a:p>
        </p:txBody>
      </p:sp>
      <p:sp>
        <p:nvSpPr>
          <p:cNvPr id="19" name="Rectangle 18"/>
          <p:cNvSpPr/>
          <p:nvPr/>
        </p:nvSpPr>
        <p:spPr>
          <a:xfrm>
            <a:off x="6234904" y="4381219"/>
            <a:ext cx="578834" cy="338554"/>
          </a:xfrm>
          <a:prstGeom prst="rect">
            <a:avLst/>
          </a:prstGeom>
          <a:solidFill>
            <a:schemeClr val="bg1"/>
          </a:solidFill>
        </p:spPr>
        <p:txBody>
          <a:bodyPr wrap="square">
            <a:spAutoFit/>
          </a:bodyPr>
          <a:lstStyle/>
          <a:p>
            <a:pPr algn="ctr"/>
            <a:r>
              <a:rPr lang="zh-CN" altLang="en-US" sz="1600" b="1" dirty="0">
                <a:solidFill>
                  <a:srgbClr val="261E96"/>
                </a:solidFill>
                <a:latin typeface="Microsoft YaHei" charset="-122"/>
                <a:ea typeface="Microsoft YaHei" charset="-122"/>
                <a:cs typeface="Microsoft YaHei" charset="-122"/>
              </a:rPr>
              <a:t>多</a:t>
            </a:r>
            <a:endParaRPr lang="en-US" sz="1600" b="1" dirty="0">
              <a:solidFill>
                <a:srgbClr val="261E96"/>
              </a:solidFill>
              <a:latin typeface="STZhongsong" panose="02010600040101010101" pitchFamily="2" charset="-122"/>
              <a:ea typeface="STZhongsong" panose="02010600040101010101" pitchFamily="2" charset="-122"/>
            </a:endParaRPr>
          </a:p>
        </p:txBody>
      </p:sp>
    </p:spTree>
    <p:extLst>
      <p:ext uri="{BB962C8B-B14F-4D97-AF65-F5344CB8AC3E}">
        <p14:creationId xmlns:p14="http://schemas.microsoft.com/office/powerpoint/2010/main" val="1942850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8003</TotalTime>
  <Words>4523</Words>
  <Application>Microsoft Macintosh PowerPoint</Application>
  <PresentationFormat>On-screen Show (16:9)</PresentationFormat>
  <Paragraphs>583</Paragraphs>
  <Slides>65</Slides>
  <Notes>35</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65</vt:i4>
      </vt:variant>
    </vt:vector>
  </HeadingPairs>
  <TitlesOfParts>
    <vt:vector size="78" baseType="lpstr">
      <vt:lpstr>Arial</vt:lpstr>
      <vt:lpstr>Calibri</vt:lpstr>
      <vt:lpstr>Cambria Math</vt:lpstr>
      <vt:lpstr>Helvetica Neue</vt:lpstr>
      <vt:lpstr>Lato</vt:lpstr>
      <vt:lpstr>Mangal</vt:lpstr>
      <vt:lpstr>Microsoft YaHei</vt:lpstr>
      <vt:lpstr>Roboto</vt:lpstr>
      <vt:lpstr>STZhongsong</vt:lpstr>
      <vt:lpstr>宋体</vt:lpstr>
      <vt:lpstr>微软雅黑</vt:lpstr>
      <vt:lpstr>清风素材 https://12sc.taobao.com/</vt:lpstr>
      <vt:lpstr>1_清风素材 https://12sc.taobao.com/</vt:lpstr>
      <vt:lpstr>PowerPoint Presentation</vt:lpstr>
      <vt:lpstr>网络化的世界</vt:lpstr>
      <vt:lpstr>如何分析真实世界中的复杂网络？</vt:lpstr>
      <vt:lpstr>PowerPoint Presentation</vt:lpstr>
      <vt:lpstr>从一次课堂点名说起</vt:lpstr>
      <vt:lpstr>用图来直观展示社交网络</vt:lpstr>
      <vt:lpstr>用图来分析社交网络</vt:lpstr>
      <vt:lpstr>用图来分析社交网络</vt:lpstr>
      <vt:lpstr>节点度数的幂律分布</vt:lpstr>
      <vt:lpstr>案例分析：自媒体的幂律分布</vt:lpstr>
      <vt:lpstr>不同领域的图数据</vt:lpstr>
      <vt:lpstr>丰富多彩的图数据</vt:lpstr>
      <vt:lpstr>用图分析网络大数据</vt:lpstr>
      <vt:lpstr>用图分析网络大数据</vt:lpstr>
      <vt:lpstr>用图分析网络大数据</vt:lpstr>
      <vt:lpstr>用图分析网络大数据</vt:lpstr>
      <vt:lpstr>用图分析网络大数据</vt:lpstr>
      <vt:lpstr>用图分析网络大数据</vt:lpstr>
      <vt:lpstr>PowerPoint Presentation</vt:lpstr>
      <vt:lpstr>图的形式化定义</vt:lpstr>
      <vt:lpstr>图的形式化定义</vt:lpstr>
      <vt:lpstr>图的基本定义</vt:lpstr>
      <vt:lpstr>关系的对称性</vt:lpstr>
      <vt:lpstr>边的权重</vt:lpstr>
      <vt:lpstr>边的权重</vt:lpstr>
      <vt:lpstr>路径</vt:lpstr>
      <vt:lpstr>连通图与连通分支</vt:lpstr>
      <vt:lpstr>连通图与连通分支</vt:lpstr>
      <vt:lpstr>连通图与连通分支</vt:lpstr>
      <vt:lpstr>最短路径与距离</vt:lpstr>
      <vt:lpstr>最短路径与距离</vt:lpstr>
      <vt:lpstr>PowerPoint Presentation</vt:lpstr>
      <vt:lpstr>分析工具：NetworkX</vt:lpstr>
      <vt:lpstr>节点中心度（Node Centrality）分析</vt:lpstr>
      <vt:lpstr>节点中心度（Node Centrality）分析</vt:lpstr>
      <vt:lpstr>节点中心度（Node Centrality）</vt:lpstr>
      <vt:lpstr>社交影响力（Social Influence）</vt:lpstr>
      <vt:lpstr>社交影响力（Social Influence）</vt:lpstr>
      <vt:lpstr>社交影响力（Social Influence）</vt:lpstr>
      <vt:lpstr>社交影响力（Social Influence）</vt:lpstr>
      <vt:lpstr>真实网络中为什么能形成社区？</vt:lpstr>
      <vt:lpstr>Mark Granovetter的研究</vt:lpstr>
      <vt:lpstr>三元闭包（Triadic Closure）</vt:lpstr>
      <vt:lpstr>三元闭包（Triadic Closure）</vt:lpstr>
      <vt:lpstr>强关系 vs. 弱关系</vt:lpstr>
      <vt:lpstr>强关系 vs. 弱关系</vt:lpstr>
      <vt:lpstr>PowerPoint Presentation</vt:lpstr>
      <vt:lpstr>我们考虑一个小例子</vt:lpstr>
      <vt:lpstr>分析准备</vt:lpstr>
      <vt:lpstr>NetworkX函数讲解</vt:lpstr>
      <vt:lpstr>简化版恋爱关系图的可视化</vt:lpstr>
      <vt:lpstr>绘制节点热力图</vt:lpstr>
      <vt:lpstr>基于几何图形的度量方法</vt:lpstr>
      <vt:lpstr>基于几何图形的度量方法</vt:lpstr>
      <vt:lpstr>节点度数的分布</vt:lpstr>
      <vt:lpstr>节点度数的分布</vt:lpstr>
      <vt:lpstr>基于几何图形的度量方法</vt:lpstr>
      <vt:lpstr>基于几何图形的度量方法</vt:lpstr>
      <vt:lpstr>回顾一个讲过的题目</vt:lpstr>
      <vt:lpstr>基于路径的度量方法</vt:lpstr>
      <vt:lpstr>基于路径的度量方法</vt:lpstr>
      <vt:lpstr>思考：新加坡为什么成为全球贸易港？</vt:lpstr>
      <vt:lpstr>三种Centrality度量的比较</vt:lpstr>
      <vt:lpstr>三种Centrality度量的比较</vt:lpstr>
      <vt:lpstr>三种Centrality度量的比较</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范 举</cp:lastModifiedBy>
  <cp:revision>329</cp:revision>
  <cp:lastPrinted>2019-03-19T10:10:54Z</cp:lastPrinted>
  <dcterms:created xsi:type="dcterms:W3CDTF">2015-01-23T04:02:45Z</dcterms:created>
  <dcterms:modified xsi:type="dcterms:W3CDTF">2022-12-02T10:42:37Z</dcterms:modified>
  <cp:category/>
  <cp:contentStatus>12sc.taobao.com</cp:contentStatus>
</cp:coreProperties>
</file>